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Neue Machina Light" charset="1" panose="00000400000000000000"/>
      <p:regular r:id="rId35"/>
    </p:embeddedFont>
    <p:embeddedFont>
      <p:font typeface="IBM Plex Sans Condensed" charset="1" panose="020B0506050203000203"/>
      <p:regular r:id="rId36"/>
    </p:embeddedFont>
    <p:embeddedFont>
      <p:font typeface="Poppins Medium" charset="1" panose="00000600000000000000"/>
      <p:regular r:id="rId37"/>
    </p:embeddedFont>
    <p:embeddedFont>
      <p:font typeface="Canva Sans" charset="1" panose="020B0503030501040103"/>
      <p:regular r:id="rId38"/>
    </p:embeddedFont>
    <p:embeddedFont>
      <p:font typeface="Neue Machina" charset="1" panose="00000500000000000000"/>
      <p:regular r:id="rId39"/>
    </p:embeddedFont>
    <p:embeddedFont>
      <p:font typeface="IBM Plex Sans Condensed Bold" charset="1" panose="020B08060502030002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 Id="rId9" Target="https://en.wikipedia.org/wiki/Homography_(computer_visio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5.jpeg" Type="http://schemas.openxmlformats.org/officeDocument/2006/relationships/image"/><Relationship Id="rId9" Target="../media/image2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709761" y="3139430"/>
            <a:ext cx="9907898" cy="9907898"/>
          </a:xfrm>
          <a:custGeom>
            <a:avLst/>
            <a:gdLst/>
            <a:ahLst/>
            <a:cxnLst/>
            <a:rect r="r" b="b" t="t" l="l"/>
            <a:pathLst>
              <a:path h="9907898" w="9907898">
                <a:moveTo>
                  <a:pt x="0" y="0"/>
                </a:moveTo>
                <a:lnTo>
                  <a:pt x="9907898" y="0"/>
                </a:lnTo>
                <a:lnTo>
                  <a:pt x="9907898" y="9907898"/>
                </a:lnTo>
                <a:lnTo>
                  <a:pt x="0" y="9907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231789" y="-362844"/>
            <a:ext cx="13508693" cy="13508693"/>
          </a:xfrm>
          <a:custGeom>
            <a:avLst/>
            <a:gdLst/>
            <a:ahLst/>
            <a:cxnLst/>
            <a:rect r="r" b="b" t="t" l="l"/>
            <a:pathLst>
              <a:path h="13508693" w="13508693">
                <a:moveTo>
                  <a:pt x="0" y="0"/>
                </a:moveTo>
                <a:lnTo>
                  <a:pt x="13508693" y="0"/>
                </a:lnTo>
                <a:lnTo>
                  <a:pt x="13508693" y="13508694"/>
                </a:lnTo>
                <a:lnTo>
                  <a:pt x="0" y="13508694"/>
                </a:lnTo>
                <a:lnTo>
                  <a:pt x="0" y="0"/>
                </a:lnTo>
                <a:close/>
              </a:path>
            </a:pathLst>
          </a:custGeom>
          <a:blipFill>
            <a:blip r:embed="rId4">
              <a:extLst>
                <a:ext uri="{96DAC541-7B7A-43D3-8B79-37D633B846F1}">
                  <asvg:svgBlip xmlns:asvg="http://schemas.microsoft.com/office/drawing/2016/SVG/main" r:embed="rId5"/>
                </a:ext>
              </a:extLst>
            </a:blip>
            <a:stretch>
              <a:fillRect l="-6779" t="-391" r="0" b="-6387"/>
            </a:stretch>
          </a:blipFill>
        </p:spPr>
      </p:sp>
      <p:sp>
        <p:nvSpPr>
          <p:cNvPr name="Freeform 4" id="4"/>
          <p:cNvSpPr/>
          <p:nvPr/>
        </p:nvSpPr>
        <p:spPr>
          <a:xfrm flipH="false" flipV="false" rot="4040257">
            <a:off x="1909210" y="-3268817"/>
            <a:ext cx="12373588" cy="12373588"/>
          </a:xfrm>
          <a:custGeom>
            <a:avLst/>
            <a:gdLst/>
            <a:ahLst/>
            <a:cxnLst/>
            <a:rect r="r" b="b" t="t" l="l"/>
            <a:pathLst>
              <a:path h="12373588" w="12373588">
                <a:moveTo>
                  <a:pt x="0" y="0"/>
                </a:moveTo>
                <a:lnTo>
                  <a:pt x="12373588" y="0"/>
                </a:lnTo>
                <a:lnTo>
                  <a:pt x="12373588" y="12373588"/>
                </a:lnTo>
                <a:lnTo>
                  <a:pt x="0" y="12373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019425"/>
            <a:ext cx="16399475" cy="2282825"/>
          </a:xfrm>
          <a:prstGeom prst="rect">
            <a:avLst/>
          </a:prstGeom>
        </p:spPr>
        <p:txBody>
          <a:bodyPr anchor="t" rtlCol="false" tIns="0" lIns="0" bIns="0" rIns="0">
            <a:spAutoFit/>
          </a:bodyPr>
          <a:lstStyle/>
          <a:p>
            <a:pPr algn="l">
              <a:lnSpc>
                <a:spcPts val="9100"/>
              </a:lnSpc>
              <a:spcBef>
                <a:spcPct val="0"/>
              </a:spcBef>
            </a:pPr>
            <a:r>
              <a:rPr lang="en-US" sz="6500">
                <a:solidFill>
                  <a:srgbClr val="FFFFFF"/>
                </a:solidFill>
                <a:latin typeface="Neue Machina Light"/>
                <a:ea typeface="Neue Machina Light"/>
                <a:cs typeface="Neue Machina Light"/>
                <a:sym typeface="Neue Machina Light"/>
              </a:rPr>
              <a:t>Object Detection and Pose Estimation with ROS2 Integration</a:t>
            </a:r>
          </a:p>
        </p:txBody>
      </p:sp>
      <p:sp>
        <p:nvSpPr>
          <p:cNvPr name="TextBox 6" id="6"/>
          <p:cNvSpPr txBox="true"/>
          <p:nvPr/>
        </p:nvSpPr>
        <p:spPr>
          <a:xfrm rot="0">
            <a:off x="12767930" y="5878365"/>
            <a:ext cx="3730410" cy="1663065"/>
          </a:xfrm>
          <a:prstGeom prst="rect">
            <a:avLst/>
          </a:prstGeom>
        </p:spPr>
        <p:txBody>
          <a:bodyPr anchor="t" rtlCol="false" tIns="0" lIns="0" bIns="0" rIns="0">
            <a:spAutoFit/>
          </a:bodyPr>
          <a:lstStyle/>
          <a:p>
            <a:pPr algn="l">
              <a:lnSpc>
                <a:spcPts val="3359"/>
              </a:lnSpc>
            </a:pPr>
            <a:r>
              <a:rPr lang="en-US" sz="2400">
                <a:solidFill>
                  <a:srgbClr val="9C99A8"/>
                </a:solidFill>
                <a:latin typeface="IBM Plex Sans Condensed"/>
                <a:ea typeface="IBM Plex Sans Condensed"/>
                <a:cs typeface="IBM Plex Sans Condensed"/>
                <a:sym typeface="IBM Plex Sans Condensed"/>
              </a:rPr>
              <a:t>TEAM MEMBERS:</a:t>
            </a:r>
          </a:p>
          <a:p>
            <a:pPr algn="l">
              <a:lnSpc>
                <a:spcPts val="3359"/>
              </a:lnSpc>
            </a:pPr>
            <a:r>
              <a:rPr lang="en-US" sz="2400">
                <a:solidFill>
                  <a:srgbClr val="FFFFFF"/>
                </a:solidFill>
                <a:latin typeface="IBM Plex Sans Condensed"/>
                <a:ea typeface="IBM Plex Sans Condensed"/>
                <a:cs typeface="IBM Plex Sans Condensed"/>
                <a:sym typeface="IBM Plex Sans Condensed"/>
              </a:rPr>
              <a:t>OLUWATUNMISE SHUAIBU</a:t>
            </a:r>
          </a:p>
          <a:p>
            <a:pPr algn="l">
              <a:lnSpc>
                <a:spcPts val="3359"/>
              </a:lnSpc>
            </a:pPr>
            <a:r>
              <a:rPr lang="en-US" sz="2400">
                <a:solidFill>
                  <a:srgbClr val="FFFFFF"/>
                </a:solidFill>
                <a:latin typeface="IBM Plex Sans Condensed"/>
                <a:ea typeface="IBM Plex Sans Condensed"/>
                <a:cs typeface="IBM Plex Sans Condensed"/>
                <a:sym typeface="IBM Plex Sans Condensed"/>
              </a:rPr>
              <a:t>ARASH BAZRAFSHAN</a:t>
            </a:r>
          </a:p>
          <a:p>
            <a:pPr algn="l">
              <a:lnSpc>
                <a:spcPts val="3359"/>
              </a:lnSpc>
              <a:spcBef>
                <a:spcPct val="0"/>
              </a:spcBef>
            </a:pPr>
            <a:r>
              <a:rPr lang="en-US" sz="2400">
                <a:solidFill>
                  <a:srgbClr val="FFFFFF"/>
                </a:solidFill>
                <a:latin typeface="IBM Plex Sans Condensed"/>
                <a:ea typeface="IBM Plex Sans Condensed"/>
                <a:cs typeface="IBM Plex Sans Condensed"/>
                <a:sym typeface="IBM Plex Sans Condensed"/>
              </a:rPr>
              <a:t>MYU WAI SHIN</a:t>
            </a:r>
          </a:p>
        </p:txBody>
      </p:sp>
      <p:sp>
        <p:nvSpPr>
          <p:cNvPr name="TextBox 7" id="7"/>
          <p:cNvSpPr txBox="true"/>
          <p:nvPr/>
        </p:nvSpPr>
        <p:spPr>
          <a:xfrm rot="0">
            <a:off x="12801755" y="7775690"/>
            <a:ext cx="3750963" cy="405765"/>
          </a:xfrm>
          <a:prstGeom prst="rect">
            <a:avLst/>
          </a:prstGeom>
        </p:spPr>
        <p:txBody>
          <a:bodyPr anchor="t" rtlCol="false" tIns="0" lIns="0" bIns="0" rIns="0">
            <a:spAutoFit/>
          </a:bodyPr>
          <a:lstStyle/>
          <a:p>
            <a:pPr algn="l">
              <a:lnSpc>
                <a:spcPts val="3359"/>
              </a:lnSpc>
              <a:spcBef>
                <a:spcPct val="0"/>
              </a:spcBef>
            </a:pPr>
            <a:r>
              <a:rPr lang="en-US" sz="2400">
                <a:solidFill>
                  <a:srgbClr val="A2A0AC"/>
                </a:solidFill>
                <a:latin typeface="IBM Plex Sans Condensed"/>
                <a:ea typeface="IBM Plex Sans Condensed"/>
                <a:cs typeface="IBM Plex Sans Condensed"/>
                <a:sym typeface="IBM Plex Sans Condensed"/>
              </a:rPr>
              <a:t>PDE3802 AI IN ROBOTICS</a:t>
            </a:r>
          </a:p>
        </p:txBody>
      </p:sp>
      <p:sp>
        <p:nvSpPr>
          <p:cNvPr name="TextBox 8" id="8"/>
          <p:cNvSpPr txBox="true"/>
          <p:nvPr/>
        </p:nvSpPr>
        <p:spPr>
          <a:xfrm rot="0">
            <a:off x="12801755" y="8229080"/>
            <a:ext cx="4457545" cy="405765"/>
          </a:xfrm>
          <a:prstGeom prst="rect">
            <a:avLst/>
          </a:prstGeom>
        </p:spPr>
        <p:txBody>
          <a:bodyPr anchor="t" rtlCol="false" tIns="0" lIns="0" bIns="0" rIns="0">
            <a:spAutoFit/>
          </a:bodyPr>
          <a:lstStyle/>
          <a:p>
            <a:pPr algn="l">
              <a:lnSpc>
                <a:spcPts val="3359"/>
              </a:lnSpc>
              <a:spcBef>
                <a:spcPct val="0"/>
              </a:spcBef>
            </a:pPr>
            <a:r>
              <a:rPr lang="en-US" sz="2400">
                <a:solidFill>
                  <a:srgbClr val="A2A0AC"/>
                </a:solidFill>
                <a:latin typeface="IBM Plex Sans Condensed"/>
                <a:ea typeface="IBM Plex Sans Condensed"/>
                <a:cs typeface="IBM Plex Sans Condensed"/>
                <a:sym typeface="IBM Plex Sans Condensed"/>
              </a:rPr>
              <a:t>MIDDLESEX UNIVERSITY LONDON</a:t>
            </a:r>
          </a:p>
        </p:txBody>
      </p:sp>
      <p:sp>
        <p:nvSpPr>
          <p:cNvPr name="TextBox 9" id="9"/>
          <p:cNvSpPr txBox="true"/>
          <p:nvPr/>
        </p:nvSpPr>
        <p:spPr>
          <a:xfrm rot="0">
            <a:off x="12801755" y="8682470"/>
            <a:ext cx="1483338" cy="405765"/>
          </a:xfrm>
          <a:prstGeom prst="rect">
            <a:avLst/>
          </a:prstGeom>
        </p:spPr>
        <p:txBody>
          <a:bodyPr anchor="t" rtlCol="false" tIns="0" lIns="0" bIns="0" rIns="0">
            <a:spAutoFit/>
          </a:bodyPr>
          <a:lstStyle/>
          <a:p>
            <a:pPr algn="l">
              <a:lnSpc>
                <a:spcPts val="3359"/>
              </a:lnSpc>
              <a:spcBef>
                <a:spcPct val="0"/>
              </a:spcBef>
            </a:pPr>
            <a:r>
              <a:rPr lang="en-US" sz="2400">
                <a:solidFill>
                  <a:srgbClr val="A2A0AC"/>
                </a:solidFill>
                <a:latin typeface="IBM Plex Sans Condensed"/>
                <a:ea typeface="IBM Plex Sans Condensed"/>
                <a:cs typeface="IBM Plex Sans Condensed"/>
                <a:sym typeface="IBM Plex Sans Condensed"/>
              </a:rPr>
              <a:t>DEC 2025</a:t>
            </a:r>
          </a:p>
        </p:txBody>
      </p:sp>
      <p:sp>
        <p:nvSpPr>
          <p:cNvPr name="TextBox 10" id="10"/>
          <p:cNvSpPr txBox="true"/>
          <p:nvPr/>
        </p:nvSpPr>
        <p:spPr>
          <a:xfrm rot="0">
            <a:off x="1028700" y="981075"/>
            <a:ext cx="4101159" cy="405765"/>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IBM Plex Sans Condensed"/>
                <a:ea typeface="IBM Plex Sans Condensed"/>
                <a:cs typeface="IBM Plex Sans Condensed"/>
                <a:sym typeface="IBM Plex Sans Condensed"/>
              </a:rPr>
              <a:t>AI ON EDGE DEVICES</a:t>
            </a:r>
          </a:p>
        </p:txBody>
      </p:sp>
      <p:sp>
        <p:nvSpPr>
          <p:cNvPr name="Freeform 11" id="11"/>
          <p:cNvSpPr/>
          <p:nvPr/>
        </p:nvSpPr>
        <p:spPr>
          <a:xfrm flipH="false" flipV="false" rot="0">
            <a:off x="14357860" y="869559"/>
            <a:ext cx="721969" cy="743601"/>
          </a:xfrm>
          <a:custGeom>
            <a:avLst/>
            <a:gdLst/>
            <a:ahLst/>
            <a:cxnLst/>
            <a:rect r="r" b="b" t="t" l="l"/>
            <a:pathLst>
              <a:path h="743601" w="721969">
                <a:moveTo>
                  <a:pt x="0" y="0"/>
                </a:moveTo>
                <a:lnTo>
                  <a:pt x="721969" y="0"/>
                </a:lnTo>
                <a:lnTo>
                  <a:pt x="721969" y="743602"/>
                </a:lnTo>
                <a:lnTo>
                  <a:pt x="0" y="743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172871" y="946817"/>
            <a:ext cx="2032051" cy="509938"/>
          </a:xfrm>
          <a:prstGeom prst="rect">
            <a:avLst/>
          </a:prstGeom>
        </p:spPr>
        <p:txBody>
          <a:bodyPr anchor="t" rtlCol="false" tIns="0" lIns="0" bIns="0" rIns="0">
            <a:spAutoFit/>
          </a:bodyPr>
          <a:lstStyle/>
          <a:p>
            <a:pPr algn="ctr">
              <a:lnSpc>
                <a:spcPts val="3918"/>
              </a:lnSpc>
              <a:spcBef>
                <a:spcPct val="0"/>
              </a:spcBef>
            </a:pPr>
            <a:r>
              <a:rPr lang="en-US" b="true" sz="2798">
                <a:solidFill>
                  <a:srgbClr val="FFFFFF"/>
                </a:solidFill>
                <a:latin typeface="Poppins Medium"/>
                <a:ea typeface="Poppins Medium"/>
                <a:cs typeface="Poppins Medium"/>
                <a:sym typeface="Poppins Medium"/>
              </a:rPr>
              <a:t>GROUP 2</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09744" y="335576"/>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Keypoint Detection — Evaluation &amp; Pivot</a:t>
            </a:r>
          </a:p>
        </p:txBody>
      </p:sp>
      <p:sp>
        <p:nvSpPr>
          <p:cNvPr name="TextBox 6" id="6"/>
          <p:cNvSpPr txBox="true"/>
          <p:nvPr/>
        </p:nvSpPr>
        <p:spPr>
          <a:xfrm rot="0">
            <a:off x="909744" y="1402429"/>
            <a:ext cx="16468512" cy="85153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Overall Evaluation</a:t>
            </a:r>
          </a:p>
          <a:p>
            <a:pPr algn="l">
              <a:lnSpc>
                <a:spcPts val="4200"/>
              </a:lnSpc>
            </a:pPr>
            <a:r>
              <a:rPr lang="en-US" sz="3000">
                <a:solidFill>
                  <a:srgbClr val="FFFFFF"/>
                </a:solidFill>
                <a:latin typeface="IBM Plex Sans Condensed"/>
                <a:ea typeface="IBM Plex Sans Condensed"/>
                <a:cs typeface="IBM Plex Sans Condensed"/>
                <a:sym typeface="IBM Plex Sans Condensed"/>
              </a:rPr>
              <a:t>D</a:t>
            </a:r>
            <a:r>
              <a:rPr lang="en-US" sz="3000">
                <a:solidFill>
                  <a:srgbClr val="FFFFFF"/>
                </a:solidFill>
                <a:latin typeface="IBM Plex Sans Condensed"/>
                <a:ea typeface="IBM Plex Sans Condensed"/>
                <a:cs typeface="IBM Plex Sans Condensed"/>
                <a:sym typeface="IBM Plex Sans Condensed"/>
              </a:rPr>
              <a:t>espite training the model and running experiments, the overall system performance was not usable: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Detection was unstable, with many false positives.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Keypoint/pose estimation produced no reliable results.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The model struggled to generalize across new test images.</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Limitation Identified</a:t>
            </a:r>
          </a:p>
          <a:p>
            <a:pPr algn="l">
              <a:lnSpc>
                <a:spcPts val="4200"/>
              </a:lnSpc>
            </a:pPr>
            <a:r>
              <a:rPr lang="en-US" sz="3000">
                <a:solidFill>
                  <a:srgbClr val="FFFFFF"/>
                </a:solidFill>
                <a:latin typeface="IBM Plex Sans Condensed"/>
                <a:ea typeface="IBM Plex Sans Condensed"/>
                <a:cs typeface="IBM Plex Sans Condensed"/>
                <a:sym typeface="IBM Plex Sans Condensed"/>
              </a:rPr>
              <a:t>To improve these results, we would have needed: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Significantly more data</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Much more diverse viewpoints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Extensive manual annotation, which was not feasible within the project timeframe</a:t>
            </a:r>
          </a:p>
          <a:p>
            <a:pPr algn="l">
              <a:lnSpc>
                <a:spcPts val="4200"/>
              </a:lnSpc>
            </a:pPr>
            <a:r>
              <a:rPr lang="en-US" sz="3000">
                <a:solidFill>
                  <a:srgbClr val="FFFFFF"/>
                </a:solidFill>
                <a:latin typeface="IBM Plex Sans Condensed"/>
                <a:ea typeface="IBM Plex Sans Condensed"/>
                <a:cs typeface="IBM Plex Sans Condensed"/>
                <a:sym typeface="IBM Plex Sans Condensed"/>
              </a:rPr>
              <a:t>At this stage, it became clear that continuing with keypoint detection would not be an efficient use of time.</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Decision</a:t>
            </a:r>
          </a:p>
          <a:p>
            <a:pPr algn="l">
              <a:lnSpc>
                <a:spcPts val="4200"/>
              </a:lnSpc>
              <a:spcBef>
                <a:spcPct val="0"/>
              </a:spcBef>
            </a:pPr>
            <a:r>
              <a:rPr lang="en-US" sz="3000">
                <a:solidFill>
                  <a:srgbClr val="FFFFFF"/>
                </a:solidFill>
                <a:latin typeface="IBM Plex Sans Condensed"/>
                <a:ea typeface="IBM Plex Sans Condensed"/>
                <a:cs typeface="IBM Plex Sans Condensed"/>
                <a:sym typeface="IBM Plex Sans Condensed"/>
              </a:rPr>
              <a:t>We decided to pivot to alternative markerless pose estimation approaches that would require less annotation effort and deliver more reliable performance.</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809750"/>
            <a:ext cx="16071992" cy="74485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After pivoting from keypoint detection:</a:t>
            </a:r>
          </a:p>
          <a:p>
            <a:pPr algn="l">
              <a:lnSpc>
                <a:spcPts val="4200"/>
              </a:lnSpc>
            </a:pPr>
            <a:r>
              <a:rPr lang="en-US" sz="3000">
                <a:solidFill>
                  <a:srgbClr val="FFFFFF"/>
                </a:solidFill>
                <a:latin typeface="IBM Plex Sans Condensed"/>
                <a:ea typeface="IBM Plex Sans Condensed"/>
                <a:cs typeface="IBM Plex Sans Condensed"/>
                <a:sym typeface="IBM Plex Sans Condensed"/>
              </a:rPr>
              <a:t>We restarted our research to find a simpler, more reliable method for markerless pose estimation — ideally one that doesn’t require heavy annotation or large datasets.</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What We Found</a:t>
            </a:r>
          </a:p>
          <a:p>
            <a:pPr algn="l">
              <a:lnSpc>
                <a:spcPts val="4200"/>
              </a:lnSpc>
            </a:pPr>
            <a:r>
              <a:rPr lang="en-US" sz="3000">
                <a:solidFill>
                  <a:srgbClr val="FFFFFF"/>
                </a:solidFill>
                <a:latin typeface="IBM Plex Sans Condensed"/>
                <a:ea typeface="IBM Plex Sans Condensed"/>
                <a:cs typeface="IBM Plex Sans Condensed"/>
                <a:sym typeface="IBM Plex Sans Condensed"/>
              </a:rPr>
              <a:t>During this exploration, we came across homography, a geometry-based approach that uses point correspondences on a planar object to estimate its pose.</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Why This Was Promising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No dataset needed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No manual keypoint labelling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Works well for planar, structured objects</a:t>
            </a:r>
          </a:p>
          <a:p>
            <a:pPr algn="l">
              <a:lnSpc>
                <a:spcPts val="4200"/>
              </a:lnSpc>
            </a:pPr>
          </a:p>
          <a:p>
            <a:pPr algn="l">
              <a:lnSpc>
                <a:spcPts val="4200"/>
              </a:lnSpc>
              <a:spcBef>
                <a:spcPct val="0"/>
              </a:spcBef>
            </a:pPr>
          </a:p>
        </p:txBody>
      </p:sp>
      <p:sp>
        <p:nvSpPr>
          <p:cNvPr name="TextBox 6" id="6"/>
          <p:cNvSpPr txBox="true"/>
          <p:nvPr/>
        </p:nvSpPr>
        <p:spPr>
          <a:xfrm rot="0">
            <a:off x="1108004" y="534988"/>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Ex</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ploring New Approaches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892593" y="649288"/>
            <a:ext cx="7366707" cy="4143773"/>
          </a:xfrm>
          <a:custGeom>
            <a:avLst/>
            <a:gdLst/>
            <a:ahLst/>
            <a:cxnLst/>
            <a:rect r="r" b="b" t="t" l="l"/>
            <a:pathLst>
              <a:path h="4143773" w="7366707">
                <a:moveTo>
                  <a:pt x="0" y="0"/>
                </a:moveTo>
                <a:lnTo>
                  <a:pt x="7366707" y="0"/>
                </a:lnTo>
                <a:lnTo>
                  <a:pt x="7366707" y="4143772"/>
                </a:lnTo>
                <a:lnTo>
                  <a:pt x="0" y="4143772"/>
                </a:lnTo>
                <a:lnTo>
                  <a:pt x="0" y="0"/>
                </a:lnTo>
                <a:close/>
              </a:path>
            </a:pathLst>
          </a:custGeom>
          <a:blipFill>
            <a:blip r:embed="rId8"/>
            <a:stretch>
              <a:fillRect l="0" t="0" r="0" b="0"/>
            </a:stretch>
          </a:blipFill>
        </p:spPr>
      </p:sp>
      <p:sp>
        <p:nvSpPr>
          <p:cNvPr name="Freeform 6" id="6"/>
          <p:cNvSpPr/>
          <p:nvPr/>
        </p:nvSpPr>
        <p:spPr>
          <a:xfrm flipH="false" flipV="false" rot="0">
            <a:off x="11443712" y="5143500"/>
            <a:ext cx="4264468" cy="4864991"/>
          </a:xfrm>
          <a:custGeom>
            <a:avLst/>
            <a:gdLst/>
            <a:ahLst/>
            <a:cxnLst/>
            <a:rect r="r" b="b" t="t" l="l"/>
            <a:pathLst>
              <a:path h="4864991" w="4264468">
                <a:moveTo>
                  <a:pt x="0" y="0"/>
                </a:moveTo>
                <a:lnTo>
                  <a:pt x="4264469" y="0"/>
                </a:lnTo>
                <a:lnTo>
                  <a:pt x="4264469" y="4864991"/>
                </a:lnTo>
                <a:lnTo>
                  <a:pt x="0" y="4864991"/>
                </a:lnTo>
                <a:lnTo>
                  <a:pt x="0" y="0"/>
                </a:lnTo>
                <a:close/>
              </a:path>
            </a:pathLst>
          </a:custGeom>
          <a:blipFill>
            <a:blip r:embed="rId9"/>
            <a:stretch>
              <a:fillRect l="0" t="0" r="0" b="0"/>
            </a:stretch>
          </a:blipFill>
        </p:spPr>
      </p:sp>
      <p:sp>
        <p:nvSpPr>
          <p:cNvPr name="TextBox 7" id="7"/>
          <p:cNvSpPr txBox="true"/>
          <p:nvPr/>
        </p:nvSpPr>
        <p:spPr>
          <a:xfrm rot="0">
            <a:off x="870092" y="1158586"/>
            <a:ext cx="8273908" cy="8560691"/>
          </a:xfrm>
          <a:prstGeom prst="rect">
            <a:avLst/>
          </a:prstGeom>
        </p:spPr>
        <p:txBody>
          <a:bodyPr anchor="t" rtlCol="false" tIns="0" lIns="0" bIns="0" rIns="0">
            <a:spAutoFit/>
          </a:bodyPr>
          <a:lstStyle/>
          <a:p>
            <a:pPr algn="l">
              <a:lnSpc>
                <a:spcPts val="3800"/>
              </a:lnSpc>
            </a:pPr>
            <a:r>
              <a:rPr lang="en-US" sz="2714">
                <a:solidFill>
                  <a:srgbClr val="38B6FF"/>
                </a:solidFill>
                <a:latin typeface="IBM Plex Sans Condensed"/>
                <a:ea typeface="IBM Plex Sans Condensed"/>
                <a:cs typeface="IBM Plex Sans Condensed"/>
                <a:sym typeface="IBM Plex Sans Condensed"/>
              </a:rPr>
              <a:t>Why Calibration is Essential:</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Homography computation requires accurate camera intrinsic parameters</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Distortion correction ensures reliable feature correspondence</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Enables transformation from 2D image plane to 3D world coordinates</a:t>
            </a:r>
          </a:p>
          <a:p>
            <a:pPr algn="l">
              <a:lnSpc>
                <a:spcPts val="3800"/>
              </a:lnSpc>
            </a:pPr>
          </a:p>
          <a:p>
            <a:pPr algn="l">
              <a:lnSpc>
                <a:spcPts val="3800"/>
              </a:lnSpc>
            </a:pPr>
            <a:r>
              <a:rPr lang="en-US" sz="2714">
                <a:solidFill>
                  <a:srgbClr val="38B6FF"/>
                </a:solidFill>
                <a:latin typeface="IBM Plex Sans Condensed"/>
                <a:ea typeface="IBM Plex Sans Condensed"/>
                <a:cs typeface="IBM Plex Sans Condensed"/>
                <a:sym typeface="IBM Plex Sans Condensed"/>
              </a:rPr>
              <a:t>Calibration Process:</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Used checkerboard pattern with known dimensions</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Captured multiple images at various angles and distances</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Computed camera matrix and distortion coefficients using OpenCV</a:t>
            </a:r>
          </a:p>
          <a:p>
            <a:pPr algn="l">
              <a:lnSpc>
                <a:spcPts val="3800"/>
              </a:lnSpc>
            </a:pPr>
          </a:p>
          <a:p>
            <a:pPr algn="l">
              <a:lnSpc>
                <a:spcPts val="3800"/>
              </a:lnSpc>
            </a:pPr>
            <a:r>
              <a:rPr lang="en-US" sz="2714">
                <a:solidFill>
                  <a:srgbClr val="38B6FF"/>
                </a:solidFill>
                <a:latin typeface="IBM Plex Sans Condensed"/>
                <a:ea typeface="IBM Plex Sans Condensed"/>
                <a:cs typeface="IBM Plex Sans Condensed"/>
                <a:sym typeface="IBM Plex Sans Condensed"/>
              </a:rPr>
              <a:t>Calibration Parameters Obtained:</a:t>
            </a:r>
          </a:p>
          <a:p>
            <a:pPr algn="l" marL="586156" indent="-293078" lvl="1">
              <a:lnSpc>
                <a:spcPts val="3800"/>
              </a:lnSpc>
              <a:buFont typeface="Arial"/>
              <a:buChar char="•"/>
            </a:pPr>
            <a:r>
              <a:rPr lang="en-US" sz="2714">
                <a:solidFill>
                  <a:srgbClr val="FFFFFF"/>
                </a:solidFill>
                <a:latin typeface="IBM Plex Sans Condensed"/>
                <a:ea typeface="IBM Plex Sans Condensed"/>
                <a:cs typeface="IBM Plex Sans Condensed"/>
                <a:sym typeface="IBM Plex Sans Condensed"/>
              </a:rPr>
              <a:t>Camera intrinsic matrix (fx, fy, cx, cy)</a:t>
            </a:r>
          </a:p>
          <a:p>
            <a:pPr algn="l" marL="586156" indent="-293078" lvl="1">
              <a:lnSpc>
                <a:spcPts val="3800"/>
              </a:lnSpc>
              <a:spcBef>
                <a:spcPct val="0"/>
              </a:spcBef>
              <a:buFont typeface="Arial"/>
              <a:buChar char="•"/>
            </a:pPr>
            <a:r>
              <a:rPr lang="en-US" sz="2714">
                <a:solidFill>
                  <a:srgbClr val="FFFFFF"/>
                </a:solidFill>
                <a:latin typeface="IBM Plex Sans Condensed"/>
                <a:ea typeface="IBM Plex Sans Condensed"/>
                <a:cs typeface="IBM Plex Sans Condensed"/>
                <a:sym typeface="IBM Plex Sans Condensed"/>
              </a:rPr>
              <a:t>Radial and tangential distortion coefficients</a:t>
            </a:r>
          </a:p>
        </p:txBody>
      </p:sp>
      <p:sp>
        <p:nvSpPr>
          <p:cNvPr name="TextBox 8" id="8"/>
          <p:cNvSpPr txBox="true"/>
          <p:nvPr/>
        </p:nvSpPr>
        <p:spPr>
          <a:xfrm rot="0">
            <a:off x="870092" y="174625"/>
            <a:ext cx="16230600" cy="85407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IBM Plex Sans Condensed"/>
                <a:ea typeface="IBM Plex Sans Condensed"/>
                <a:cs typeface="IBM Plex Sans Condensed"/>
                <a:sym typeface="IBM Plex Sans Condensed"/>
              </a:rPr>
              <a:t>C</a:t>
            </a:r>
            <a:r>
              <a:rPr lang="en-US" sz="5000">
                <a:gradFill>
                  <a:gsLst>
                    <a:gs pos="0">
                      <a:srgbClr val="A6A6A6">
                        <a:alpha val="100000"/>
                      </a:srgbClr>
                    </a:gs>
                    <a:gs pos="100000">
                      <a:srgbClr val="FFFFFF">
                        <a:alpha val="100000"/>
                      </a:srgbClr>
                    </a:gs>
                  </a:gsLst>
                  <a:lin ang="0"/>
                </a:gradFill>
                <a:latin typeface="IBM Plex Sans Condensed"/>
                <a:ea typeface="IBM Plex Sans Condensed"/>
                <a:cs typeface="IBM Plex Sans Condensed"/>
                <a:sym typeface="IBM Plex Sans Condensed"/>
              </a:rPr>
              <a:t>amera Calibration</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70092" y="1402429"/>
            <a:ext cx="13868627" cy="85153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What Is Homography?</a:t>
            </a:r>
          </a:p>
          <a:p>
            <a:pPr algn="l">
              <a:lnSpc>
                <a:spcPts val="4200"/>
              </a:lnSpc>
            </a:pPr>
            <a:r>
              <a:rPr lang="en-US" sz="3000">
                <a:solidFill>
                  <a:srgbClr val="FFFFFF"/>
                </a:solidFill>
                <a:latin typeface="IBM Plex Sans Condensed"/>
                <a:ea typeface="IBM Plex Sans Condensed"/>
                <a:cs typeface="IBM Plex Sans Condensed"/>
                <a:sym typeface="IBM Plex Sans Condensed"/>
              </a:rPr>
              <a:t>Homography is a geometric transformation that maps one plane to another using four or more point correspondences.</a:t>
            </a:r>
          </a:p>
          <a:p>
            <a:pPr algn="l">
              <a:lnSpc>
                <a:spcPts val="4200"/>
              </a:lnSpc>
            </a:pPr>
            <a:r>
              <a:rPr lang="en-US" sz="3000">
                <a:solidFill>
                  <a:srgbClr val="FFFFFF"/>
                </a:solidFill>
                <a:latin typeface="IBM Plex Sans Condensed"/>
                <a:ea typeface="IBM Plex Sans Condensed"/>
                <a:cs typeface="IBM Plex Sans Condensed"/>
                <a:sym typeface="IBM Plex Sans Condensed"/>
              </a:rPr>
              <a:t>In simple terms:</a:t>
            </a:r>
          </a:p>
          <a:p>
            <a:pPr algn="l">
              <a:lnSpc>
                <a:spcPts val="4200"/>
              </a:lnSpc>
            </a:pPr>
            <a:r>
              <a:rPr lang="en-US" sz="3000">
                <a:solidFill>
                  <a:srgbClr val="FFFFFF"/>
                </a:solidFill>
                <a:latin typeface="IBM Plex Sans Condensed"/>
                <a:ea typeface="IBM Plex Sans Condensed"/>
                <a:cs typeface="IBM Plex Sans Condensed"/>
                <a:sym typeface="IBM Plex Sans Condensed"/>
              </a:rPr>
              <a:t>If an object has a flat, identifiable surface, we can use homography to understand how it’s rotated and positioned in the camera view.</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Why It Works for Our Project</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Our chosen object has a planar region (e.g., a face with a clear pattern).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We only need to detect a few corner points — no big dataset required.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Much easier than training a model for keypoints.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Provides a stable mathematical way to estimate object pose.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Runs efficiently on the Raspberry Pi.</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Required no manual annotation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Allowed faster iteration and testing</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Was realistic to implement within the assessment timeframe</a:t>
            </a:r>
          </a:p>
        </p:txBody>
      </p:sp>
      <p:sp>
        <p:nvSpPr>
          <p:cNvPr name="TextBox 6" id="6"/>
          <p:cNvSpPr txBox="true"/>
          <p:nvPr/>
        </p:nvSpPr>
        <p:spPr>
          <a:xfrm rot="0">
            <a:off x="870092" y="404957"/>
            <a:ext cx="16604673"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Approach 2 – Homography-Based Pose Estimation</a:t>
            </a:r>
          </a:p>
        </p:txBody>
      </p:sp>
      <p:grpSp>
        <p:nvGrpSpPr>
          <p:cNvPr name="Group 7" id="7"/>
          <p:cNvGrpSpPr/>
          <p:nvPr/>
        </p:nvGrpSpPr>
        <p:grpSpPr>
          <a:xfrm rot="0">
            <a:off x="11888099" y="5805388"/>
            <a:ext cx="5955569" cy="4112391"/>
            <a:chOff x="0" y="0"/>
            <a:chExt cx="7940758" cy="5483188"/>
          </a:xfrm>
        </p:grpSpPr>
        <p:sp>
          <p:nvSpPr>
            <p:cNvPr name="Freeform 8" id="8"/>
            <p:cNvSpPr/>
            <p:nvPr/>
          </p:nvSpPr>
          <p:spPr>
            <a:xfrm flipH="false" flipV="false" rot="0">
              <a:off x="0" y="0"/>
              <a:ext cx="7940758" cy="4869025"/>
            </a:xfrm>
            <a:custGeom>
              <a:avLst/>
              <a:gdLst/>
              <a:ahLst/>
              <a:cxnLst/>
              <a:rect r="r" b="b" t="t" l="l"/>
              <a:pathLst>
                <a:path h="4869025" w="7940758">
                  <a:moveTo>
                    <a:pt x="0" y="0"/>
                  </a:moveTo>
                  <a:lnTo>
                    <a:pt x="7940758" y="0"/>
                  </a:lnTo>
                  <a:lnTo>
                    <a:pt x="7940758" y="4869025"/>
                  </a:lnTo>
                  <a:lnTo>
                    <a:pt x="0" y="4869025"/>
                  </a:lnTo>
                  <a:lnTo>
                    <a:pt x="0" y="0"/>
                  </a:lnTo>
                  <a:close/>
                </a:path>
              </a:pathLst>
            </a:custGeom>
            <a:blipFill>
              <a:blip r:embed="rId8"/>
              <a:stretch>
                <a:fillRect l="0" t="0" r="0" b="0"/>
              </a:stretch>
            </a:blipFill>
          </p:spPr>
        </p:sp>
        <p:sp>
          <p:nvSpPr>
            <p:cNvPr name="TextBox 9" id="9"/>
            <p:cNvSpPr txBox="true"/>
            <p:nvPr/>
          </p:nvSpPr>
          <p:spPr>
            <a:xfrm rot="0">
              <a:off x="2829207" y="4816438"/>
              <a:ext cx="5111552" cy="666750"/>
            </a:xfrm>
            <a:prstGeom prst="rect">
              <a:avLst/>
            </a:prstGeom>
          </p:spPr>
          <p:txBody>
            <a:bodyPr anchor="t" rtlCol="false" tIns="0" lIns="0" bIns="0" rIns="0">
              <a:spAutoFit/>
            </a:bodyPr>
            <a:lstStyle/>
            <a:p>
              <a:pPr algn="ctr">
                <a:lnSpc>
                  <a:spcPts val="4200"/>
                </a:lnSpc>
                <a:spcBef>
                  <a:spcPct val="0"/>
                </a:spcBef>
              </a:pPr>
              <a:r>
                <a:rPr lang="en-US" sz="3000" u="sng">
                  <a:solidFill>
                    <a:srgbClr val="FFFFFF"/>
                  </a:solidFill>
                  <a:latin typeface="IBM Plex Sans Condensed"/>
                  <a:ea typeface="IBM Plex Sans Condensed"/>
                  <a:cs typeface="IBM Plex Sans Condensed"/>
                  <a:sym typeface="IBM Plex Sans Condensed"/>
                  <a:hlinkClick r:id="rId9" tooltip="https://en.wikipedia.org/wiki/Homography_(computer_vision)"/>
                </a:rPr>
                <a:t>Link to Homography Wiki</a:t>
              </a:r>
            </a:p>
          </p:txBody>
        </p:sp>
      </p:gr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589658"/>
            <a:ext cx="8945610" cy="2114550"/>
          </a:xfrm>
          <a:prstGeom prst="rect">
            <a:avLst/>
          </a:prstGeom>
        </p:spPr>
        <p:txBody>
          <a:bodyPr anchor="t" rtlCol="false" tIns="0" lIns="0" bIns="0" rIns="0">
            <a:spAutoFit/>
          </a:bodyPr>
          <a:lstStyle/>
          <a:p>
            <a:pPr algn="l">
              <a:lnSpc>
                <a:spcPts val="4200"/>
              </a:lnSpc>
              <a:spcBef>
                <a:spcPct val="0"/>
              </a:spcBef>
            </a:pPr>
            <a:r>
              <a:rPr lang="en-US" b="true" sz="3000">
                <a:solidFill>
                  <a:srgbClr val="38B6FF"/>
                </a:solidFill>
                <a:latin typeface="IBM Plex Sans Condensed Bold"/>
                <a:ea typeface="IBM Plex Sans Condensed Bold"/>
                <a:cs typeface="IBM Plex Sans Condensed Bold"/>
                <a:sym typeface="IBM Plex Sans Condensed Bold"/>
              </a:rPr>
              <a:t>Object Selection</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ArUco objects:</a:t>
            </a:r>
            <a:r>
              <a:rPr lang="en-US" sz="3000">
                <a:solidFill>
                  <a:srgbClr val="FFDE59"/>
                </a:solidFill>
                <a:latin typeface="IBM Plex Sans Condensed"/>
                <a:ea typeface="IBM Plex Sans Condensed"/>
                <a:cs typeface="IBM Plex Sans Condensed"/>
                <a:sym typeface="IBM Plex Sans Condensed"/>
              </a:rPr>
              <a:t> headset, wallet</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Marker-less objects: </a:t>
            </a:r>
            <a:r>
              <a:rPr lang="en-US" sz="3000">
                <a:solidFill>
                  <a:srgbClr val="FFDE59"/>
                </a:solidFill>
                <a:latin typeface="IBM Plex Sans Condensed"/>
                <a:ea typeface="IBM Plex Sans Condensed"/>
                <a:cs typeface="IBM Plex Sans Condensed"/>
                <a:sym typeface="IBM Plex Sans Condensed"/>
              </a:rPr>
              <a:t>repair mat, notebook, game box</a:t>
            </a:r>
          </a:p>
          <a:p>
            <a:pPr algn="l">
              <a:lnSpc>
                <a:spcPts val="4200"/>
              </a:lnSpc>
              <a:spcBef>
                <a:spcPct val="0"/>
              </a:spcBef>
            </a:pPr>
          </a:p>
        </p:txBody>
      </p:sp>
      <p:sp>
        <p:nvSpPr>
          <p:cNvPr name="TextBox 5" id="5"/>
          <p:cNvSpPr txBox="true"/>
          <p:nvPr/>
        </p:nvSpPr>
        <p:spPr>
          <a:xfrm rot="0">
            <a:off x="1028700" y="4647058"/>
            <a:ext cx="6062184" cy="2114550"/>
          </a:xfrm>
          <a:prstGeom prst="rect">
            <a:avLst/>
          </a:prstGeom>
        </p:spPr>
        <p:txBody>
          <a:bodyPr anchor="t" rtlCol="false" tIns="0" lIns="0" bIns="0" rIns="0">
            <a:spAutoFit/>
          </a:bodyPr>
          <a:lstStyle/>
          <a:p>
            <a:pPr algn="l">
              <a:lnSpc>
                <a:spcPts val="4200"/>
              </a:lnSpc>
              <a:spcBef>
                <a:spcPct val="0"/>
              </a:spcBef>
            </a:pPr>
            <a:r>
              <a:rPr lang="en-US" b="true" sz="3000">
                <a:solidFill>
                  <a:srgbClr val="38B6FF"/>
                </a:solidFill>
                <a:latin typeface="IBM Plex Sans Condensed Bold"/>
                <a:ea typeface="IBM Plex Sans Condensed Bold"/>
                <a:cs typeface="IBM Plex Sans Condensed Bold"/>
                <a:sym typeface="IBM Plex Sans Condensed Bold"/>
              </a:rPr>
              <a:t>Detection Model Training</a:t>
            </a:r>
          </a:p>
          <a:p>
            <a:pPr algn="l">
              <a:lnSpc>
                <a:spcPts val="4200"/>
              </a:lnSpc>
              <a:spcBef>
                <a:spcPct val="0"/>
              </a:spcBef>
            </a:pPr>
            <a:r>
              <a:rPr lang="en-US" sz="3000">
                <a:solidFill>
                  <a:srgbClr val="FFFFFF"/>
                </a:solidFill>
                <a:latin typeface="IBM Plex Sans Condensed"/>
                <a:ea typeface="IBM Plex Sans Condensed"/>
                <a:cs typeface="IBM Plex Sans Condensed"/>
                <a:sym typeface="IBM Plex Sans Condensed"/>
              </a:rPr>
              <a:t>YOLO detection model trained with:</a:t>
            </a:r>
          </a:p>
          <a:p>
            <a:pPr algn="l">
              <a:lnSpc>
                <a:spcPts val="4200"/>
              </a:lnSpc>
              <a:spcBef>
                <a:spcPct val="0"/>
              </a:spcBef>
            </a:pPr>
            <a:r>
              <a:rPr lang="en-US" sz="3000">
                <a:solidFill>
                  <a:srgbClr val="FFFFFF"/>
                </a:solidFill>
                <a:latin typeface="IBM Plex Sans Condensed"/>
                <a:ea typeface="IBM Plex Sans Condensed"/>
                <a:cs typeface="IBM Plex Sans Condensed"/>
                <a:sym typeface="IBM Plex Sans Condensed"/>
              </a:rPr>
              <a:t>     ~2,800 images per class  </a:t>
            </a:r>
          </a:p>
          <a:p>
            <a:pPr algn="l">
              <a:lnSpc>
                <a:spcPts val="4200"/>
              </a:lnSpc>
              <a:spcBef>
                <a:spcPct val="0"/>
              </a:spcBef>
            </a:pPr>
            <a:r>
              <a:rPr lang="en-US" sz="3000">
                <a:solidFill>
                  <a:srgbClr val="FFFFFF"/>
                </a:solidFill>
                <a:latin typeface="IBM Plex Sans Condensed"/>
                <a:ea typeface="IBM Plex Sans Condensed"/>
                <a:cs typeface="IBM Plex Sans Condensed"/>
                <a:sym typeface="IBM Plex Sans Condensed"/>
              </a:rPr>
              <a:t>     ~14,000 images in total</a:t>
            </a:r>
          </a:p>
        </p:txBody>
      </p:sp>
      <p:sp>
        <p:nvSpPr>
          <p:cNvPr name="TextBox 6" id="6"/>
          <p:cNvSpPr txBox="true"/>
          <p:nvPr/>
        </p:nvSpPr>
        <p:spPr>
          <a:xfrm rot="0">
            <a:off x="1028700" y="7065143"/>
            <a:ext cx="9502808" cy="2647950"/>
          </a:xfrm>
          <a:prstGeom prst="rect">
            <a:avLst/>
          </a:prstGeom>
        </p:spPr>
        <p:txBody>
          <a:bodyPr anchor="t" rtlCol="false" tIns="0" lIns="0" bIns="0" rIns="0">
            <a:spAutoFit/>
          </a:bodyPr>
          <a:lstStyle/>
          <a:p>
            <a:pPr algn="l">
              <a:lnSpc>
                <a:spcPts val="4200"/>
              </a:lnSpc>
              <a:spcBef>
                <a:spcPct val="0"/>
              </a:spcBef>
            </a:pPr>
            <a:r>
              <a:rPr lang="en-US" b="true" sz="3000">
                <a:solidFill>
                  <a:srgbClr val="38B6FF"/>
                </a:solidFill>
                <a:latin typeface="IBM Plex Sans Condensed Bold"/>
                <a:ea typeface="IBM Plex Sans Condensed Bold"/>
                <a:cs typeface="IBM Plex Sans Condensed Bold"/>
                <a:sym typeface="IBM Plex Sans Condensed Bold"/>
              </a:rPr>
              <a:t>Pip</a:t>
            </a:r>
            <a:r>
              <a:rPr lang="en-US" b="true" sz="3000">
                <a:solidFill>
                  <a:srgbClr val="38B6FF"/>
                </a:solidFill>
                <a:latin typeface="IBM Plex Sans Condensed Bold"/>
                <a:ea typeface="IBM Plex Sans Condensed Bold"/>
                <a:cs typeface="IBM Plex Sans Condensed Bold"/>
                <a:sym typeface="IBM Plex Sans Condensed Bold"/>
              </a:rPr>
              <a:t>eline Implementation</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YOLO detection identifies objects and defines bounding box regions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Homography computed within detected regions for pose estimation</a:t>
            </a:r>
          </a:p>
        </p:txBody>
      </p:sp>
      <p:sp>
        <p:nvSpPr>
          <p:cNvPr name="Freeform 7" id="7"/>
          <p:cNvSpPr/>
          <p:nvPr/>
        </p:nvSpPr>
        <p:spPr>
          <a:xfrm flipH="false" flipV="false" rot="4040257">
            <a:off x="-2569892" y="6327646"/>
            <a:ext cx="18622487" cy="18622487"/>
          </a:xfrm>
          <a:custGeom>
            <a:avLst/>
            <a:gdLst/>
            <a:ahLst/>
            <a:cxnLst/>
            <a:rect r="r" b="b" t="t" l="l"/>
            <a:pathLst>
              <a:path h="18622487" w="18622487">
                <a:moveTo>
                  <a:pt x="0" y="0"/>
                </a:moveTo>
                <a:lnTo>
                  <a:pt x="18622486" y="0"/>
                </a:lnTo>
                <a:lnTo>
                  <a:pt x="18622486" y="18622486"/>
                </a:lnTo>
                <a:lnTo>
                  <a:pt x="0" y="18622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263373" y="5066158"/>
            <a:ext cx="10227004" cy="2015369"/>
          </a:xfrm>
          <a:custGeom>
            <a:avLst/>
            <a:gdLst/>
            <a:ahLst/>
            <a:cxnLst/>
            <a:rect r="r" b="b" t="t" l="l"/>
            <a:pathLst>
              <a:path h="2015369" w="10227004">
                <a:moveTo>
                  <a:pt x="0" y="0"/>
                </a:moveTo>
                <a:lnTo>
                  <a:pt x="10227004" y="0"/>
                </a:lnTo>
                <a:lnTo>
                  <a:pt x="10227004" y="2015369"/>
                </a:lnTo>
                <a:lnTo>
                  <a:pt x="0" y="2015369"/>
                </a:lnTo>
                <a:lnTo>
                  <a:pt x="0" y="0"/>
                </a:lnTo>
                <a:close/>
              </a:path>
            </a:pathLst>
          </a:custGeom>
          <a:blipFill>
            <a:blip r:embed="rId8"/>
            <a:stretch>
              <a:fillRect l="-1219" t="-7218" r="-1625" b="-8249"/>
            </a:stretch>
          </a:blipFill>
        </p:spPr>
      </p:sp>
      <p:sp>
        <p:nvSpPr>
          <p:cNvPr name="TextBox 9" id="9"/>
          <p:cNvSpPr txBox="true"/>
          <p:nvPr/>
        </p:nvSpPr>
        <p:spPr>
          <a:xfrm rot="0">
            <a:off x="1028700" y="241437"/>
            <a:ext cx="16230600" cy="854075"/>
          </a:xfrm>
          <a:prstGeom prst="rect">
            <a:avLst/>
          </a:prstGeom>
        </p:spPr>
        <p:txBody>
          <a:bodyPr anchor="t" rtlCol="false" tIns="0" lIns="0" bIns="0" rIns="0">
            <a:spAutoFit/>
          </a:bodyPr>
          <a:lstStyle/>
          <a:p>
            <a:pPr algn="just">
              <a:lnSpc>
                <a:spcPts val="7000"/>
              </a:lnSpc>
              <a:spcBef>
                <a:spcPct val="0"/>
              </a:spcBef>
            </a:pPr>
            <a:r>
              <a:rPr lang="en-US" b="true" sz="5000">
                <a:gradFill>
                  <a:gsLst>
                    <a:gs pos="0">
                      <a:srgbClr val="A6A6A6">
                        <a:alpha val="100000"/>
                      </a:srgbClr>
                    </a:gs>
                    <a:gs pos="100000">
                      <a:srgbClr val="FFFFFF">
                        <a:alpha val="100000"/>
                      </a:srgbClr>
                    </a:gs>
                  </a:gsLst>
                  <a:lin ang="0"/>
                </a:gradFill>
                <a:latin typeface="IBM Plex Sans Condensed Bold"/>
                <a:ea typeface="IBM Plex Sans Condensed Bold"/>
                <a:cs typeface="IBM Plex Sans Condensed Bold"/>
                <a:sym typeface="IBM Plex Sans Condensed Bold"/>
              </a:rPr>
              <a:t>Ap</a:t>
            </a:r>
            <a:r>
              <a:rPr lang="en-US" b="true" sz="5000">
                <a:gradFill>
                  <a:gsLst>
                    <a:gs pos="0">
                      <a:srgbClr val="A6A6A6">
                        <a:alpha val="100000"/>
                      </a:srgbClr>
                    </a:gs>
                    <a:gs pos="100000">
                      <a:srgbClr val="FFFFFF">
                        <a:alpha val="100000"/>
                      </a:srgbClr>
                    </a:gs>
                  </a:gsLst>
                  <a:lin ang="0"/>
                </a:gradFill>
                <a:latin typeface="IBM Plex Sans Condensed Bold"/>
                <a:ea typeface="IBM Plex Sans Condensed Bold"/>
                <a:cs typeface="IBM Plex Sans Condensed Bold"/>
                <a:sym typeface="IBM Plex Sans Condensed Bold"/>
              </a:rPr>
              <a:t>proach 2 – Homography-Based Pose Estimation</a:t>
            </a:r>
          </a:p>
        </p:txBody>
      </p:sp>
      <p:sp>
        <p:nvSpPr>
          <p:cNvPr name="TextBox 10" id="10"/>
          <p:cNvSpPr txBox="true"/>
          <p:nvPr/>
        </p:nvSpPr>
        <p:spPr>
          <a:xfrm rot="0">
            <a:off x="1028700" y="1400312"/>
            <a:ext cx="16230600" cy="10477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IBM Plex Sans Condensed"/>
                <a:ea typeface="IBM Plex Sans Condensed"/>
                <a:cs typeface="IBM Plex Sans Condensed"/>
                <a:sym typeface="IBM Plex Sans Condensed"/>
              </a:rPr>
              <a:t>With an appr</a:t>
            </a:r>
            <a:r>
              <a:rPr lang="en-US" sz="3000">
                <a:solidFill>
                  <a:srgbClr val="FFFFFF"/>
                </a:solidFill>
                <a:latin typeface="IBM Plex Sans Condensed"/>
                <a:ea typeface="IBM Plex Sans Condensed"/>
                <a:cs typeface="IBM Plex Sans Condensed"/>
                <a:sym typeface="IBM Plex Sans Condensed"/>
              </a:rPr>
              <a:t>oach we were finally confident in, we moved on to properly attempting the assessment requirements:</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52519" y="1352235"/>
            <a:ext cx="4557313" cy="4114800"/>
          </a:xfrm>
          <a:custGeom>
            <a:avLst/>
            <a:gdLst/>
            <a:ahLst/>
            <a:cxnLst/>
            <a:rect r="r" b="b" t="t" l="l"/>
            <a:pathLst>
              <a:path h="4114800" w="4557313">
                <a:moveTo>
                  <a:pt x="0" y="0"/>
                </a:moveTo>
                <a:lnTo>
                  <a:pt x="4557313" y="0"/>
                </a:lnTo>
                <a:lnTo>
                  <a:pt x="4557313" y="4114800"/>
                </a:lnTo>
                <a:lnTo>
                  <a:pt x="0" y="4114800"/>
                </a:lnTo>
                <a:lnTo>
                  <a:pt x="0" y="0"/>
                </a:lnTo>
                <a:close/>
              </a:path>
            </a:pathLst>
          </a:custGeom>
          <a:blipFill>
            <a:blip r:embed="rId8"/>
            <a:stretch>
              <a:fillRect l="0" t="0" r="0" b="0"/>
            </a:stretch>
          </a:blipFill>
        </p:spPr>
      </p:sp>
      <p:sp>
        <p:nvSpPr>
          <p:cNvPr name="Freeform 6" id="6"/>
          <p:cNvSpPr/>
          <p:nvPr/>
        </p:nvSpPr>
        <p:spPr>
          <a:xfrm flipH="false" flipV="false" rot="0">
            <a:off x="6854821" y="1352235"/>
            <a:ext cx="4578359" cy="4114800"/>
          </a:xfrm>
          <a:custGeom>
            <a:avLst/>
            <a:gdLst/>
            <a:ahLst/>
            <a:cxnLst/>
            <a:rect r="r" b="b" t="t" l="l"/>
            <a:pathLst>
              <a:path h="4114800" w="4578359">
                <a:moveTo>
                  <a:pt x="0" y="0"/>
                </a:moveTo>
                <a:lnTo>
                  <a:pt x="4578358" y="0"/>
                </a:lnTo>
                <a:lnTo>
                  <a:pt x="4578358" y="4114800"/>
                </a:lnTo>
                <a:lnTo>
                  <a:pt x="0" y="4114800"/>
                </a:lnTo>
                <a:lnTo>
                  <a:pt x="0" y="0"/>
                </a:lnTo>
                <a:close/>
              </a:path>
            </a:pathLst>
          </a:custGeom>
          <a:blipFill>
            <a:blip r:embed="rId9"/>
            <a:stretch>
              <a:fillRect l="0" t="0" r="0" b="0"/>
            </a:stretch>
          </a:blipFill>
        </p:spPr>
      </p:sp>
      <p:sp>
        <p:nvSpPr>
          <p:cNvPr name="Freeform 7" id="7"/>
          <p:cNvSpPr/>
          <p:nvPr/>
        </p:nvSpPr>
        <p:spPr>
          <a:xfrm flipH="false" flipV="false" rot="0">
            <a:off x="12710762" y="1352235"/>
            <a:ext cx="4548538" cy="4114800"/>
          </a:xfrm>
          <a:custGeom>
            <a:avLst/>
            <a:gdLst/>
            <a:ahLst/>
            <a:cxnLst/>
            <a:rect r="r" b="b" t="t" l="l"/>
            <a:pathLst>
              <a:path h="4114800" w="4548538">
                <a:moveTo>
                  <a:pt x="0" y="0"/>
                </a:moveTo>
                <a:lnTo>
                  <a:pt x="4548538" y="0"/>
                </a:lnTo>
                <a:lnTo>
                  <a:pt x="4548538" y="4114800"/>
                </a:lnTo>
                <a:lnTo>
                  <a:pt x="0" y="4114800"/>
                </a:lnTo>
                <a:lnTo>
                  <a:pt x="0" y="0"/>
                </a:lnTo>
                <a:close/>
              </a:path>
            </a:pathLst>
          </a:custGeom>
          <a:blipFill>
            <a:blip r:embed="rId10"/>
            <a:stretch>
              <a:fillRect l="0" t="0" r="0" b="0"/>
            </a:stretch>
          </a:blipFill>
        </p:spPr>
      </p:sp>
      <p:sp>
        <p:nvSpPr>
          <p:cNvPr name="TextBox 8" id="8"/>
          <p:cNvSpPr txBox="true"/>
          <p:nvPr/>
        </p:nvSpPr>
        <p:spPr>
          <a:xfrm rot="0">
            <a:off x="768927" y="155575"/>
            <a:ext cx="16750145"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Ap</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proach 2 – Homography Results - First Iteration</a:t>
            </a:r>
          </a:p>
        </p:txBody>
      </p:sp>
      <p:sp>
        <p:nvSpPr>
          <p:cNvPr name="TextBox 9" id="9"/>
          <p:cNvSpPr txBox="true"/>
          <p:nvPr/>
        </p:nvSpPr>
        <p:spPr>
          <a:xfrm rot="0">
            <a:off x="852519" y="5733735"/>
            <a:ext cx="16230600" cy="37147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Detection Performance: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All 5 objects detected successfully by YOLO</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Markerless Objects: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 Notebook:  Homography computed successfully, pose estimation functional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 Game Box:  Homography computed successfully, pose estimation functional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Repair Mat: Homography failed - insufficient texture density for reliable feature correspondence</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73912" y="1238250"/>
            <a:ext cx="10494703" cy="85153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Why Did Repair Mat Fail?</a:t>
            </a:r>
          </a:p>
          <a:p>
            <a:pPr algn="l">
              <a:lnSpc>
                <a:spcPts val="4200"/>
              </a:lnSpc>
            </a:pPr>
            <a:r>
              <a:rPr lang="en-US" sz="3000">
                <a:solidFill>
                  <a:srgbClr val="FFFFFF"/>
                </a:solidFill>
                <a:latin typeface="IBM Plex Sans Condensed"/>
                <a:ea typeface="IBM Plex Sans Condensed"/>
                <a:cs typeface="IBM Plex Sans Condensed"/>
                <a:sym typeface="IBM Plex Sans Condensed"/>
              </a:rPr>
              <a:t>Although the repair mat appeared suitable (planar surface with grid pattern), homography failed due to insufficient texture contrast.</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What is "Texture" in Computer Vision?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Distinctive, high-contrast features that can be reliably detected and matched across images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Variation in intensity, color, or patterns at multiple scales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Not just visible patterns - must have strong gradients for feature detection</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Critical Requirements for Homography-Based Pose Estimation:</a:t>
            </a:r>
          </a:p>
          <a:p>
            <a:pPr algn="l" marL="647700" indent="-323850" lvl="1">
              <a:lnSpc>
                <a:spcPts val="4200"/>
              </a:lnSpc>
              <a:buAutoNum type="arabicPeriod" startAt="1"/>
            </a:pPr>
            <a:r>
              <a:rPr lang="en-US" sz="3000">
                <a:solidFill>
                  <a:srgbClr val="FFFFFF"/>
                </a:solidFill>
                <a:latin typeface="IBM Plex Sans Condensed"/>
                <a:ea typeface="IBM Plex Sans Condensed"/>
                <a:cs typeface="IBM Plex Sans Condensed"/>
                <a:sym typeface="IBM Plex Sans Condensed"/>
              </a:rPr>
              <a:t>Planar Surface: Object must have a flat, identifiable face</a:t>
            </a:r>
          </a:p>
          <a:p>
            <a:pPr algn="l" marL="647700" indent="-323850" lvl="1">
              <a:lnSpc>
                <a:spcPts val="4200"/>
              </a:lnSpc>
              <a:buAutoNum type="arabicPeriod" startAt="1"/>
            </a:pPr>
            <a:r>
              <a:rPr lang="en-US" sz="3000">
                <a:solidFill>
                  <a:srgbClr val="FFFFFF"/>
                </a:solidFill>
                <a:latin typeface="IBM Plex Sans Condensed"/>
                <a:ea typeface="IBM Plex Sans Condensed"/>
                <a:cs typeface="IBM Plex Sans Condensed"/>
                <a:sym typeface="IBM Plex Sans Condensed"/>
              </a:rPr>
              <a:t>Rich Texture: High-contrast features with distinctive patterns</a:t>
            </a:r>
          </a:p>
          <a:p>
            <a:pPr algn="l" marL="647700" indent="-323850" lvl="1">
              <a:lnSpc>
                <a:spcPts val="4200"/>
              </a:lnSpc>
              <a:buAutoNum type="arabicPeriod" startAt="1"/>
            </a:pPr>
            <a:r>
              <a:rPr lang="en-US" sz="3000">
                <a:solidFill>
                  <a:srgbClr val="FFFFFF"/>
                </a:solidFill>
                <a:latin typeface="IBM Plex Sans Condensed"/>
                <a:ea typeface="IBM Plex Sans Condensed"/>
                <a:cs typeface="IBM Plex Sans Condensed"/>
                <a:sym typeface="IBM Plex Sans Condensed"/>
              </a:rPr>
              <a:t>Camera Calibration: Accurate intrinsic parameters essential for pose computation</a:t>
            </a:r>
          </a:p>
        </p:txBody>
      </p:sp>
      <p:sp>
        <p:nvSpPr>
          <p:cNvPr name="Freeform 6" id="6"/>
          <p:cNvSpPr/>
          <p:nvPr/>
        </p:nvSpPr>
        <p:spPr>
          <a:xfrm flipH="false" flipV="false" rot="0">
            <a:off x="12031883" y="1295400"/>
            <a:ext cx="2953700" cy="4204555"/>
          </a:xfrm>
          <a:custGeom>
            <a:avLst/>
            <a:gdLst/>
            <a:ahLst/>
            <a:cxnLst/>
            <a:rect r="r" b="b" t="t" l="l"/>
            <a:pathLst>
              <a:path h="4204555" w="2953700">
                <a:moveTo>
                  <a:pt x="0" y="0"/>
                </a:moveTo>
                <a:lnTo>
                  <a:pt x="2953700" y="0"/>
                </a:lnTo>
                <a:lnTo>
                  <a:pt x="2953700" y="4204555"/>
                </a:lnTo>
                <a:lnTo>
                  <a:pt x="0" y="4204555"/>
                </a:lnTo>
                <a:lnTo>
                  <a:pt x="0" y="0"/>
                </a:lnTo>
                <a:close/>
              </a:path>
            </a:pathLst>
          </a:custGeom>
          <a:blipFill>
            <a:blip r:embed="rId8"/>
            <a:stretch>
              <a:fillRect l="0" t="0" r="0" b="0"/>
            </a:stretch>
          </a:blipFill>
        </p:spPr>
      </p:sp>
      <p:sp>
        <p:nvSpPr>
          <p:cNvPr name="Freeform 7" id="7"/>
          <p:cNvSpPr/>
          <p:nvPr/>
        </p:nvSpPr>
        <p:spPr>
          <a:xfrm flipH="false" flipV="false" rot="0">
            <a:off x="12031883" y="5791200"/>
            <a:ext cx="2953700" cy="3951438"/>
          </a:xfrm>
          <a:custGeom>
            <a:avLst/>
            <a:gdLst/>
            <a:ahLst/>
            <a:cxnLst/>
            <a:rect r="r" b="b" t="t" l="l"/>
            <a:pathLst>
              <a:path h="3951438" w="2953700">
                <a:moveTo>
                  <a:pt x="0" y="0"/>
                </a:moveTo>
                <a:lnTo>
                  <a:pt x="2953700" y="0"/>
                </a:lnTo>
                <a:lnTo>
                  <a:pt x="2953700" y="3951438"/>
                </a:lnTo>
                <a:lnTo>
                  <a:pt x="0" y="3951438"/>
                </a:lnTo>
                <a:lnTo>
                  <a:pt x="0" y="0"/>
                </a:lnTo>
                <a:close/>
              </a:path>
            </a:pathLst>
          </a:custGeom>
          <a:blipFill>
            <a:blip r:embed="rId9"/>
            <a:stretch>
              <a:fillRect l="0" t="0" r="0" b="0"/>
            </a:stretch>
          </a:blipFill>
        </p:spPr>
      </p:sp>
      <p:sp>
        <p:nvSpPr>
          <p:cNvPr name="TextBox 8" id="8"/>
          <p:cNvSpPr txBox="true"/>
          <p:nvPr/>
        </p:nvSpPr>
        <p:spPr>
          <a:xfrm rot="0">
            <a:off x="773912" y="155575"/>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Understanding Homography</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 Requirements</a:t>
            </a:r>
          </a:p>
        </p:txBody>
      </p:sp>
      <p:sp>
        <p:nvSpPr>
          <p:cNvPr name="TextBox 9" id="9"/>
          <p:cNvSpPr txBox="true"/>
          <p:nvPr/>
        </p:nvSpPr>
        <p:spPr>
          <a:xfrm rot="0">
            <a:off x="15183010" y="3350053"/>
            <a:ext cx="2265803" cy="422275"/>
          </a:xfrm>
          <a:prstGeom prst="rect">
            <a:avLst/>
          </a:prstGeom>
        </p:spPr>
        <p:txBody>
          <a:bodyPr anchor="t" rtlCol="false" tIns="0" lIns="0" bIns="0" rIns="0">
            <a:spAutoFit/>
          </a:bodyPr>
          <a:lstStyle/>
          <a:p>
            <a:pPr algn="l">
              <a:lnSpc>
                <a:spcPts val="3499"/>
              </a:lnSpc>
              <a:spcBef>
                <a:spcPct val="0"/>
              </a:spcBef>
            </a:pPr>
            <a:r>
              <a:rPr lang="en-US" sz="2499">
                <a:solidFill>
                  <a:srgbClr val="DEB055"/>
                </a:solidFill>
                <a:latin typeface="IBM Plex Sans Condensed"/>
                <a:ea typeface="IBM Plex Sans Condensed"/>
                <a:cs typeface="IBM Plex Sans Condensed"/>
                <a:sym typeface="IBM Plex Sans Condensed"/>
              </a:rPr>
              <a:t>Textured Object</a:t>
            </a:r>
          </a:p>
        </p:txBody>
      </p:sp>
      <p:sp>
        <p:nvSpPr>
          <p:cNvPr name="TextBox 10" id="10"/>
          <p:cNvSpPr txBox="true"/>
          <p:nvPr/>
        </p:nvSpPr>
        <p:spPr>
          <a:xfrm rot="0">
            <a:off x="15183010" y="7568482"/>
            <a:ext cx="2668572" cy="422275"/>
          </a:xfrm>
          <a:prstGeom prst="rect">
            <a:avLst/>
          </a:prstGeom>
        </p:spPr>
        <p:txBody>
          <a:bodyPr anchor="t" rtlCol="false" tIns="0" lIns="0" bIns="0" rIns="0">
            <a:spAutoFit/>
          </a:bodyPr>
          <a:lstStyle/>
          <a:p>
            <a:pPr algn="l">
              <a:lnSpc>
                <a:spcPts val="3499"/>
              </a:lnSpc>
              <a:spcBef>
                <a:spcPct val="0"/>
              </a:spcBef>
            </a:pPr>
            <a:r>
              <a:rPr lang="en-US" sz="2499">
                <a:solidFill>
                  <a:srgbClr val="DEB055"/>
                </a:solidFill>
                <a:latin typeface="IBM Plex Sans Condensed"/>
                <a:ea typeface="IBM Plex Sans Condensed"/>
                <a:cs typeface="IBM Plex Sans Condensed"/>
                <a:sym typeface="IBM Plex Sans Condensed"/>
              </a:rPr>
              <a:t>Low Textured Object</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554038"/>
            <a:ext cx="16230600" cy="854075"/>
          </a:xfrm>
          <a:prstGeom prst="rect">
            <a:avLst/>
          </a:prstGeom>
        </p:spPr>
        <p:txBody>
          <a:bodyPr anchor="t" rtlCol="false" tIns="0" lIns="0" bIns="0" rIns="0">
            <a:spAutoFit/>
          </a:bodyPr>
          <a:lstStyle/>
          <a:p>
            <a:pPr algn="just">
              <a:lnSpc>
                <a:spcPts val="7000"/>
              </a:lnSpc>
              <a:spcBef>
                <a:spcPct val="0"/>
              </a:spcBef>
            </a:pPr>
            <a:r>
              <a:rPr lang="en-US" b="true" sz="5000">
                <a:gradFill>
                  <a:gsLst>
                    <a:gs pos="0">
                      <a:srgbClr val="A6A6A6">
                        <a:alpha val="100000"/>
                      </a:srgbClr>
                    </a:gs>
                    <a:gs pos="100000">
                      <a:srgbClr val="FFFFFF">
                        <a:alpha val="100000"/>
                      </a:srgbClr>
                    </a:gs>
                  </a:gsLst>
                  <a:lin ang="0"/>
                </a:gradFill>
                <a:latin typeface="IBM Plex Sans Condensed Bold"/>
                <a:ea typeface="IBM Plex Sans Condensed Bold"/>
                <a:cs typeface="IBM Plex Sans Condensed Bold"/>
                <a:sym typeface="IBM Plex Sans Condensed Bold"/>
              </a:rPr>
              <a:t>System</a:t>
            </a:r>
            <a:r>
              <a:rPr lang="en-US" b="true" sz="5000">
                <a:gradFill>
                  <a:gsLst>
                    <a:gs pos="0">
                      <a:srgbClr val="A6A6A6">
                        <a:alpha val="100000"/>
                      </a:srgbClr>
                    </a:gs>
                    <a:gs pos="100000">
                      <a:srgbClr val="FFFFFF">
                        <a:alpha val="100000"/>
                      </a:srgbClr>
                    </a:gs>
                  </a:gsLst>
                  <a:lin ang="0"/>
                </a:gradFill>
                <a:latin typeface="IBM Plex Sans Condensed Bold"/>
                <a:ea typeface="IBM Plex Sans Condensed Bold"/>
                <a:cs typeface="IBM Plex Sans Condensed Bold"/>
                <a:sym typeface="IBM Plex Sans Condensed Bold"/>
              </a:rPr>
              <a:t> Refinement – Modular Architecture</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809750"/>
            <a:ext cx="15908946" cy="7448550"/>
          </a:xfrm>
          <a:prstGeom prst="rect">
            <a:avLst/>
          </a:prstGeom>
        </p:spPr>
        <p:txBody>
          <a:bodyPr anchor="t" rtlCol="false" tIns="0" lIns="0" bIns="0" rIns="0">
            <a:spAutoFit/>
          </a:bodyPr>
          <a:lstStyle/>
          <a:p>
            <a:pPr algn="l">
              <a:lnSpc>
                <a:spcPts val="4200"/>
              </a:lnSpc>
            </a:pPr>
            <a:r>
              <a:rPr lang="en-US" sz="3000">
                <a:solidFill>
                  <a:srgbClr val="FFFFFF"/>
                </a:solidFill>
                <a:latin typeface="IBM Plex Sans Condensed"/>
                <a:ea typeface="IBM Plex Sans Condensed"/>
                <a:cs typeface="IBM Plex Sans Condensed"/>
                <a:sym typeface="IBM Plex Sans Condensed"/>
              </a:rPr>
              <a:t>Since homography showed promising results, further refinement was required to improve stability. To support rapid testing and future improvements, the system was redesigned to be modular, allowing different pose estimation methods to be swapped easily.</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Key Features: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Centralized object configuration (dimensions, method, thresholds)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Multi-method support (homography + ArUco in one pipeline)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Swappable YOLO models with automatic class mapping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Independent parallel tracking per object</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Benefits: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Rapid iteration and A/B testing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Simplified debugging and collaboration</a:t>
            </a: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67204" y="1296744"/>
            <a:ext cx="5953592" cy="4487520"/>
          </a:xfrm>
          <a:custGeom>
            <a:avLst/>
            <a:gdLst/>
            <a:ahLst/>
            <a:cxnLst/>
            <a:rect r="r" b="b" t="t" l="l"/>
            <a:pathLst>
              <a:path h="4487520" w="5953592">
                <a:moveTo>
                  <a:pt x="0" y="0"/>
                </a:moveTo>
                <a:lnTo>
                  <a:pt x="5953592" y="0"/>
                </a:lnTo>
                <a:lnTo>
                  <a:pt x="5953592" y="4487520"/>
                </a:lnTo>
                <a:lnTo>
                  <a:pt x="0" y="4487520"/>
                </a:lnTo>
                <a:lnTo>
                  <a:pt x="0" y="0"/>
                </a:lnTo>
                <a:close/>
              </a:path>
            </a:pathLst>
          </a:custGeom>
          <a:blipFill>
            <a:blip r:embed="rId8"/>
            <a:stretch>
              <a:fillRect l="0" t="0" r="0" b="0"/>
            </a:stretch>
          </a:blipFill>
        </p:spPr>
      </p:sp>
      <p:sp>
        <p:nvSpPr>
          <p:cNvPr name="TextBox 6" id="6"/>
          <p:cNvSpPr txBox="true"/>
          <p:nvPr/>
        </p:nvSpPr>
        <p:spPr>
          <a:xfrm rot="0">
            <a:off x="1028700" y="155575"/>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System</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 Refinement – Modular System Results</a:t>
            </a:r>
          </a:p>
        </p:txBody>
      </p:sp>
      <p:sp>
        <p:nvSpPr>
          <p:cNvPr name="TextBox 7" id="7"/>
          <p:cNvSpPr txBox="true"/>
          <p:nvPr/>
        </p:nvSpPr>
        <p:spPr>
          <a:xfrm rot="0">
            <a:off x="1028700" y="5727114"/>
            <a:ext cx="15908946" cy="42481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System Performance: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Both homography and ArUco methods working simultaneously</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Multiple objects tracked in parallel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Stable pose estimation across different method types</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Key Achievement:</a:t>
            </a:r>
            <a:r>
              <a:rPr lang="en-US" sz="3000" b="true">
                <a:solidFill>
                  <a:srgbClr val="FFFFFF"/>
                </a:solidFill>
                <a:latin typeface="IBM Plex Sans Condensed Bold"/>
                <a:ea typeface="IBM Plex Sans Condensed Bold"/>
                <a:cs typeface="IBM Plex Sans Condensed Bold"/>
                <a:sym typeface="IBM Plex Sans Condensed Bold"/>
              </a:rPr>
              <a:t> </a:t>
            </a:r>
            <a:r>
              <a:rPr lang="en-US" sz="3000">
                <a:solidFill>
                  <a:srgbClr val="FFFFFF"/>
                </a:solidFill>
                <a:latin typeface="IBM Plex Sans Condensed"/>
                <a:ea typeface="IBM Plex Sans Condensed"/>
                <a:cs typeface="IBM Plex Sans Condensed"/>
                <a:sym typeface="IBM Plex Sans Condensed"/>
              </a:rPr>
              <a:t>The modular architecture successfully demonstrated multi-object, multi-method tracking in a unified system, enabling flexible testing and rapid iteration.</a:t>
            </a:r>
          </a:p>
          <a:p>
            <a:pPr algn="l">
              <a:lnSpc>
                <a:spcPts val="420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8287" y="280266"/>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Object </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Refinement - Second Iteration</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48287" y="1241714"/>
            <a:ext cx="16391427" cy="8515350"/>
          </a:xfrm>
          <a:prstGeom prst="rect">
            <a:avLst/>
          </a:prstGeom>
        </p:spPr>
        <p:txBody>
          <a:bodyPr anchor="t" rtlCol="false" tIns="0" lIns="0" bIns="0" rIns="0">
            <a:spAutoFit/>
          </a:bodyPr>
          <a:lstStyle/>
          <a:p>
            <a:pPr algn="l">
              <a:lnSpc>
                <a:spcPts val="4200"/>
              </a:lnSpc>
            </a:pPr>
            <a:r>
              <a:rPr lang="en-US" sz="3000">
                <a:solidFill>
                  <a:srgbClr val="FFFFFF"/>
                </a:solidFill>
                <a:latin typeface="IBM Plex Sans Condensed"/>
                <a:ea typeface="IBM Plex Sans Condensed"/>
                <a:cs typeface="IBM Plex Sans Condensed"/>
                <a:sym typeface="IBM Plex Sans Condensed"/>
              </a:rPr>
              <a:t>Based on i</a:t>
            </a:r>
            <a:r>
              <a:rPr lang="en-US" sz="3000">
                <a:solidFill>
                  <a:srgbClr val="FFFFFF"/>
                </a:solidFill>
                <a:latin typeface="IBM Plex Sans Condensed"/>
                <a:ea typeface="IBM Plex Sans Condensed"/>
                <a:cs typeface="IBM Plex Sans Condensed"/>
                <a:sym typeface="IBM Plex Sans Condensed"/>
              </a:rPr>
              <a:t>n</a:t>
            </a:r>
            <a:r>
              <a:rPr lang="en-US" sz="3000">
                <a:solidFill>
                  <a:srgbClr val="FFFFFF"/>
                </a:solidFill>
                <a:latin typeface="IBM Plex Sans Condensed"/>
                <a:ea typeface="IBM Plex Sans Condensed"/>
                <a:cs typeface="IBM Plex Sans Condensed"/>
                <a:sym typeface="IBM Plex Sans Condensed"/>
              </a:rPr>
              <a:t>itial testing results, objects were refined to better suit their respective tracking methods.</a:t>
            </a:r>
          </a:p>
          <a:p>
            <a:pPr algn="l">
              <a:lnSpc>
                <a:spcPts val="4200"/>
              </a:lnSpc>
            </a:pPr>
            <a:r>
              <a:rPr lang="en-US" sz="3000">
                <a:solidFill>
                  <a:srgbClr val="38B6FF"/>
                </a:solidFill>
                <a:latin typeface="IBM Plex Sans Condensed"/>
                <a:ea typeface="IBM Plex Sans Condensed"/>
                <a:cs typeface="IBM Plex Sans Condensed"/>
                <a:sym typeface="IBM Plex Sans Condensed"/>
              </a:rPr>
              <a:t>Objects Swapped Out:</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Wallet → E-stop button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Headset → Phone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Repair mat → Circuit board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Game box → Card game</a:t>
            </a:r>
          </a:p>
          <a:p>
            <a:pPr algn="l">
              <a:lnSpc>
                <a:spcPts val="4200"/>
              </a:lnSpc>
            </a:pPr>
            <a:r>
              <a:rPr lang="en-US" sz="3000">
                <a:solidFill>
                  <a:srgbClr val="38B6FF"/>
                </a:solidFill>
                <a:latin typeface="IBM Plex Sans Condensed"/>
                <a:ea typeface="IBM Plex Sans Condensed"/>
                <a:cs typeface="IBM Plex Sans Condensed"/>
                <a:sym typeface="IBM Plex Sans Condensed"/>
              </a:rPr>
              <a:t>Rationale for Changes: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E-stop and phone: Better ArUco marker placement, more stable surfaces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Circuit board &amp; card game: Richer texture pattern, improved feature density for homography</a:t>
            </a:r>
          </a:p>
          <a:p>
            <a:pPr algn="l">
              <a:lnSpc>
                <a:spcPts val="4200"/>
              </a:lnSpc>
            </a:pPr>
            <a:r>
              <a:rPr lang="en-US" sz="3000">
                <a:solidFill>
                  <a:srgbClr val="38B6FF"/>
                </a:solidFill>
                <a:latin typeface="IBM Plex Sans Condensed"/>
                <a:ea typeface="IBM Plex Sans Condensed"/>
                <a:cs typeface="IBM Plex Sans Condensed"/>
                <a:sym typeface="IBM Plex Sans Condensed"/>
              </a:rPr>
              <a:t>Training Process: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New YOLO model trained with updated object set</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~2,800 images per class maintained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Total dataset: ~14,000 images</a:t>
            </a:r>
          </a:p>
          <a:p>
            <a:pPr algn="l">
              <a:lnSpc>
                <a:spcPts val="4200"/>
              </a:lnSpc>
            </a:pPr>
          </a:p>
          <a:p>
            <a:pPr algn="l">
              <a:lnSpc>
                <a:spcPts val="4200"/>
              </a:lnSpc>
            </a:pPr>
            <a:r>
              <a:rPr lang="en-US" sz="3000">
                <a:solidFill>
                  <a:srgbClr val="FFFFFF"/>
                </a:solidFill>
                <a:latin typeface="IBM Plex Sans Condensed"/>
                <a:ea typeface="IBM Plex Sans Condensed"/>
                <a:cs typeface="IBM Plex Sans Condensed"/>
                <a:sym typeface="IBM Plex Sans Condensed"/>
              </a:rPr>
              <a:t>Successfully integrated new objects into modular system with no code restructuring required - demonstrating the benefit of the modular architecture.</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18876">
            <a:off x="8588915" y="5543884"/>
            <a:ext cx="16472122" cy="16472122"/>
          </a:xfrm>
          <a:custGeom>
            <a:avLst/>
            <a:gdLst/>
            <a:ahLst/>
            <a:cxnLst/>
            <a:rect r="r" b="b" t="t" l="l"/>
            <a:pathLst>
              <a:path h="16472122" w="16472122">
                <a:moveTo>
                  <a:pt x="0" y="0"/>
                </a:moveTo>
                <a:lnTo>
                  <a:pt x="16472121" y="0"/>
                </a:lnTo>
                <a:lnTo>
                  <a:pt x="16472121" y="16472122"/>
                </a:lnTo>
                <a:lnTo>
                  <a:pt x="0" y="16472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18876">
            <a:off x="-868569" y="3221616"/>
            <a:ext cx="20025138" cy="20025138"/>
          </a:xfrm>
          <a:custGeom>
            <a:avLst/>
            <a:gdLst/>
            <a:ahLst/>
            <a:cxnLst/>
            <a:rect r="r" b="b" t="t" l="l"/>
            <a:pathLst>
              <a:path h="20025138" w="20025138">
                <a:moveTo>
                  <a:pt x="0" y="0"/>
                </a:moveTo>
                <a:lnTo>
                  <a:pt x="20025138" y="0"/>
                </a:lnTo>
                <a:lnTo>
                  <a:pt x="20025138" y="20025138"/>
                </a:lnTo>
                <a:lnTo>
                  <a:pt x="0" y="20025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218876">
            <a:off x="497648" y="6815637"/>
            <a:ext cx="17771659" cy="17771659"/>
          </a:xfrm>
          <a:custGeom>
            <a:avLst/>
            <a:gdLst/>
            <a:ahLst/>
            <a:cxnLst/>
            <a:rect r="r" b="b" t="t" l="l"/>
            <a:pathLst>
              <a:path h="17771659" w="17771659">
                <a:moveTo>
                  <a:pt x="0" y="0"/>
                </a:moveTo>
                <a:lnTo>
                  <a:pt x="17771659" y="0"/>
                </a:lnTo>
                <a:lnTo>
                  <a:pt x="17771659" y="17771659"/>
                </a:lnTo>
                <a:lnTo>
                  <a:pt x="0" y="17771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914400"/>
            <a:ext cx="10434354" cy="873125"/>
          </a:xfrm>
          <a:prstGeom prst="rect">
            <a:avLst/>
          </a:prstGeom>
        </p:spPr>
        <p:txBody>
          <a:bodyPr anchor="t" rtlCol="false" tIns="0" lIns="0" bIns="0" rIns="0">
            <a:spAutoFit/>
          </a:bodyPr>
          <a:lstStyle/>
          <a:p>
            <a:pPr algn="l">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Light"/>
                <a:ea typeface="Neue Machina Light"/>
                <a:cs typeface="Neue Machina Light"/>
                <a:sym typeface="Neue Machina Light"/>
              </a:rPr>
              <a:t>Project Aim &amp; Objectives</a:t>
            </a:r>
          </a:p>
        </p:txBody>
      </p:sp>
      <p:sp>
        <p:nvSpPr>
          <p:cNvPr name="TextBox 6" id="6"/>
          <p:cNvSpPr txBox="true"/>
          <p:nvPr/>
        </p:nvSpPr>
        <p:spPr>
          <a:xfrm rot="0">
            <a:off x="1028700" y="2091734"/>
            <a:ext cx="16230600" cy="1543050"/>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IBM Plex Sans Condensed"/>
                <a:ea typeface="IBM Plex Sans Condensed"/>
                <a:cs typeface="IBM Plex Sans Condensed"/>
                <a:sym typeface="IBM Plex Sans Condensed"/>
              </a:rPr>
              <a:t>The aim of this project is to design and implement a vision-based perception system on a Raspberry Pi that can detect multiple objects, estimate their poses, and publish their positions as TF frames relative to the camera in ROS.</a:t>
            </a:r>
          </a:p>
        </p:txBody>
      </p:sp>
      <p:sp>
        <p:nvSpPr>
          <p:cNvPr name="Freeform 7" id="7"/>
          <p:cNvSpPr/>
          <p:nvPr/>
        </p:nvSpPr>
        <p:spPr>
          <a:xfrm flipH="false" flipV="false" rot="0">
            <a:off x="13638401" y="-1402300"/>
            <a:ext cx="5545418" cy="1878328"/>
          </a:xfrm>
          <a:custGeom>
            <a:avLst/>
            <a:gdLst/>
            <a:ahLst/>
            <a:cxnLst/>
            <a:rect r="r" b="b" t="t" l="l"/>
            <a:pathLst>
              <a:path h="1878328" w="5545418">
                <a:moveTo>
                  <a:pt x="0" y="0"/>
                </a:moveTo>
                <a:lnTo>
                  <a:pt x="5545418" y="0"/>
                </a:lnTo>
                <a:lnTo>
                  <a:pt x="5545418" y="1878328"/>
                </a:lnTo>
                <a:lnTo>
                  <a:pt x="0" y="187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638401" y="-711830"/>
            <a:ext cx="5545418" cy="1878328"/>
          </a:xfrm>
          <a:custGeom>
            <a:avLst/>
            <a:gdLst/>
            <a:ahLst/>
            <a:cxnLst/>
            <a:rect r="r" b="b" t="t" l="l"/>
            <a:pathLst>
              <a:path h="1878328" w="5545418">
                <a:moveTo>
                  <a:pt x="0" y="0"/>
                </a:moveTo>
                <a:lnTo>
                  <a:pt x="5545418" y="0"/>
                </a:lnTo>
                <a:lnTo>
                  <a:pt x="5545418" y="1878328"/>
                </a:lnTo>
                <a:lnTo>
                  <a:pt x="0" y="187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638401" y="-24572"/>
            <a:ext cx="5545418" cy="1878328"/>
          </a:xfrm>
          <a:custGeom>
            <a:avLst/>
            <a:gdLst/>
            <a:ahLst/>
            <a:cxnLst/>
            <a:rect r="r" b="b" t="t" l="l"/>
            <a:pathLst>
              <a:path h="1878328" w="5545418">
                <a:moveTo>
                  <a:pt x="0" y="0"/>
                </a:moveTo>
                <a:lnTo>
                  <a:pt x="5545418" y="0"/>
                </a:lnTo>
                <a:lnTo>
                  <a:pt x="5545418" y="1878328"/>
                </a:lnTo>
                <a:lnTo>
                  <a:pt x="0" y="187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4038600"/>
            <a:ext cx="10434354" cy="873125"/>
          </a:xfrm>
          <a:prstGeom prst="rect">
            <a:avLst/>
          </a:prstGeom>
        </p:spPr>
        <p:txBody>
          <a:bodyPr anchor="t" rtlCol="false" tIns="0" lIns="0" bIns="0" rIns="0">
            <a:spAutoFit/>
          </a:bodyPr>
          <a:lstStyle/>
          <a:p>
            <a:pPr algn="l">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Light"/>
                <a:ea typeface="Neue Machina Light"/>
                <a:cs typeface="Neue Machina Light"/>
                <a:sym typeface="Neue Machina Light"/>
              </a:rPr>
              <a:t>Objectives</a:t>
            </a:r>
          </a:p>
        </p:txBody>
      </p:sp>
      <p:sp>
        <p:nvSpPr>
          <p:cNvPr name="TextBox 11" id="11"/>
          <p:cNvSpPr txBox="true"/>
          <p:nvPr/>
        </p:nvSpPr>
        <p:spPr>
          <a:xfrm rot="0">
            <a:off x="1090025" y="5095875"/>
            <a:ext cx="16230600" cy="363855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Detect five different objects using a camera connected to a Raspberry Pi</a:t>
            </a:r>
          </a:p>
          <a:p>
            <a:pPr algn="l" marL="647698" indent="-323849" lvl="1">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Estimate object pose using two different approaches:</a:t>
            </a:r>
          </a:p>
          <a:p>
            <a:pPr algn="l" marL="1295397" indent="-431799" lvl="2">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2 objects with ArUco markers</a:t>
            </a:r>
          </a:p>
          <a:p>
            <a:pPr algn="l" marL="1295397" indent="-431799" lvl="2">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3 objects without markers</a:t>
            </a:r>
          </a:p>
          <a:p>
            <a:pPr algn="l" marL="647698" indent="-323849" lvl="1">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Compute object coordinates relative to the camera frame</a:t>
            </a:r>
          </a:p>
          <a:p>
            <a:pPr algn="l" marL="647698" indent="-323849" lvl="1">
              <a:lnSpc>
                <a:spcPts val="4199"/>
              </a:lnSpc>
              <a:buFont typeface="Arial"/>
              <a:buChar char="•"/>
            </a:pPr>
            <a:r>
              <a:rPr lang="en-US" sz="2999">
                <a:solidFill>
                  <a:srgbClr val="FFFFFF"/>
                </a:solidFill>
                <a:latin typeface="IBM Plex Sans Condensed"/>
                <a:ea typeface="IBM Plex Sans Condensed"/>
                <a:cs typeface="IBM Plex Sans Condensed"/>
                <a:sym typeface="IBM Plex Sans Condensed"/>
              </a:rPr>
              <a:t>Publish object poses as TF frames for real-time visualisation in RViz</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Evaluate detection reliability and pose accuracy under embedded hardware constraints</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0078" y="1662753"/>
            <a:ext cx="4072281" cy="3712811"/>
          </a:xfrm>
          <a:custGeom>
            <a:avLst/>
            <a:gdLst/>
            <a:ahLst/>
            <a:cxnLst/>
            <a:rect r="r" b="b" t="t" l="l"/>
            <a:pathLst>
              <a:path h="3712811" w="4072281">
                <a:moveTo>
                  <a:pt x="0" y="0"/>
                </a:moveTo>
                <a:lnTo>
                  <a:pt x="4072281" y="0"/>
                </a:lnTo>
                <a:lnTo>
                  <a:pt x="4072281" y="3712811"/>
                </a:lnTo>
                <a:lnTo>
                  <a:pt x="0" y="3712811"/>
                </a:lnTo>
                <a:lnTo>
                  <a:pt x="0" y="0"/>
                </a:lnTo>
                <a:close/>
              </a:path>
            </a:pathLst>
          </a:custGeom>
          <a:blipFill>
            <a:blip r:embed="rId8"/>
            <a:stretch>
              <a:fillRect l="0" t="0" r="0" b="0"/>
            </a:stretch>
          </a:blipFill>
        </p:spPr>
      </p:sp>
      <p:sp>
        <p:nvSpPr>
          <p:cNvPr name="Freeform 6" id="6"/>
          <p:cNvSpPr/>
          <p:nvPr/>
        </p:nvSpPr>
        <p:spPr>
          <a:xfrm flipH="false" flipV="false" rot="0">
            <a:off x="4851800" y="1662106"/>
            <a:ext cx="4190079" cy="3713457"/>
          </a:xfrm>
          <a:custGeom>
            <a:avLst/>
            <a:gdLst/>
            <a:ahLst/>
            <a:cxnLst/>
            <a:rect r="r" b="b" t="t" l="l"/>
            <a:pathLst>
              <a:path h="3713457" w="4190079">
                <a:moveTo>
                  <a:pt x="0" y="0"/>
                </a:moveTo>
                <a:lnTo>
                  <a:pt x="4190078" y="0"/>
                </a:lnTo>
                <a:lnTo>
                  <a:pt x="4190078" y="3713458"/>
                </a:lnTo>
                <a:lnTo>
                  <a:pt x="0" y="3713458"/>
                </a:lnTo>
                <a:lnTo>
                  <a:pt x="0" y="0"/>
                </a:lnTo>
                <a:close/>
              </a:path>
            </a:pathLst>
          </a:custGeom>
          <a:blipFill>
            <a:blip r:embed="rId9"/>
            <a:stretch>
              <a:fillRect l="0" t="0" r="0" b="0"/>
            </a:stretch>
          </a:blipFill>
        </p:spPr>
      </p:sp>
      <p:sp>
        <p:nvSpPr>
          <p:cNvPr name="Freeform 7" id="7"/>
          <p:cNvSpPr/>
          <p:nvPr/>
        </p:nvSpPr>
        <p:spPr>
          <a:xfrm flipH="false" flipV="false" rot="0">
            <a:off x="9273305" y="1662106"/>
            <a:ext cx="4058058" cy="3713457"/>
          </a:xfrm>
          <a:custGeom>
            <a:avLst/>
            <a:gdLst/>
            <a:ahLst/>
            <a:cxnLst/>
            <a:rect r="r" b="b" t="t" l="l"/>
            <a:pathLst>
              <a:path h="3713457" w="4058058">
                <a:moveTo>
                  <a:pt x="0" y="0"/>
                </a:moveTo>
                <a:lnTo>
                  <a:pt x="4058058" y="0"/>
                </a:lnTo>
                <a:lnTo>
                  <a:pt x="4058058" y="3713458"/>
                </a:lnTo>
                <a:lnTo>
                  <a:pt x="0" y="3713458"/>
                </a:lnTo>
                <a:lnTo>
                  <a:pt x="0" y="0"/>
                </a:lnTo>
                <a:close/>
              </a:path>
            </a:pathLst>
          </a:custGeom>
          <a:blipFill>
            <a:blip r:embed="rId10"/>
            <a:stretch>
              <a:fillRect l="0" t="0" r="0" b="0"/>
            </a:stretch>
          </a:blipFill>
        </p:spPr>
      </p:sp>
      <p:sp>
        <p:nvSpPr>
          <p:cNvPr name="Freeform 8" id="8"/>
          <p:cNvSpPr/>
          <p:nvPr/>
        </p:nvSpPr>
        <p:spPr>
          <a:xfrm flipH="false" flipV="false" rot="0">
            <a:off x="13543885" y="1662106"/>
            <a:ext cx="4091964" cy="3713457"/>
          </a:xfrm>
          <a:custGeom>
            <a:avLst/>
            <a:gdLst/>
            <a:ahLst/>
            <a:cxnLst/>
            <a:rect r="r" b="b" t="t" l="l"/>
            <a:pathLst>
              <a:path h="3713457" w="4091964">
                <a:moveTo>
                  <a:pt x="0" y="0"/>
                </a:moveTo>
                <a:lnTo>
                  <a:pt x="4091964" y="0"/>
                </a:lnTo>
                <a:lnTo>
                  <a:pt x="4091964" y="3713458"/>
                </a:lnTo>
                <a:lnTo>
                  <a:pt x="0" y="3713458"/>
                </a:lnTo>
                <a:lnTo>
                  <a:pt x="0" y="0"/>
                </a:lnTo>
                <a:close/>
              </a:path>
            </a:pathLst>
          </a:custGeom>
          <a:blipFill>
            <a:blip r:embed="rId11"/>
            <a:stretch>
              <a:fillRect l="0" t="0" r="0" b="0"/>
            </a:stretch>
          </a:blipFill>
        </p:spPr>
      </p:sp>
      <p:sp>
        <p:nvSpPr>
          <p:cNvPr name="Freeform 9" id="9"/>
          <p:cNvSpPr/>
          <p:nvPr/>
        </p:nvSpPr>
        <p:spPr>
          <a:xfrm flipH="false" flipV="false" rot="0">
            <a:off x="550078" y="5682303"/>
            <a:ext cx="5836750" cy="3827111"/>
          </a:xfrm>
          <a:custGeom>
            <a:avLst/>
            <a:gdLst/>
            <a:ahLst/>
            <a:cxnLst/>
            <a:rect r="r" b="b" t="t" l="l"/>
            <a:pathLst>
              <a:path h="3827111" w="5836750">
                <a:moveTo>
                  <a:pt x="0" y="0"/>
                </a:moveTo>
                <a:lnTo>
                  <a:pt x="5836750" y="0"/>
                </a:lnTo>
                <a:lnTo>
                  <a:pt x="5836750" y="3827111"/>
                </a:lnTo>
                <a:lnTo>
                  <a:pt x="0" y="3827111"/>
                </a:lnTo>
                <a:lnTo>
                  <a:pt x="0" y="0"/>
                </a:lnTo>
                <a:close/>
              </a:path>
            </a:pathLst>
          </a:custGeom>
          <a:blipFill>
            <a:blip r:embed="rId12"/>
            <a:stretch>
              <a:fillRect l="-2142" t="0" r="-2142" b="0"/>
            </a:stretch>
          </a:blipFill>
        </p:spPr>
      </p:sp>
      <p:sp>
        <p:nvSpPr>
          <p:cNvPr name="TextBox 10" id="10"/>
          <p:cNvSpPr txBox="true"/>
          <p:nvPr/>
        </p:nvSpPr>
        <p:spPr>
          <a:xfrm rot="0">
            <a:off x="610634" y="427031"/>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Object </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Refinement - Second Iteration Results</a:t>
            </a:r>
          </a:p>
        </p:txBody>
      </p:sp>
      <p:sp>
        <p:nvSpPr>
          <p:cNvPr name="TextBox 11" id="11"/>
          <p:cNvSpPr txBox="true"/>
          <p:nvPr/>
        </p:nvSpPr>
        <p:spPr>
          <a:xfrm rot="0">
            <a:off x="6766128" y="6042314"/>
            <a:ext cx="10869721" cy="15811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System Validation:</a:t>
            </a:r>
            <a:r>
              <a:rPr lang="en-US" sz="3000">
                <a:solidFill>
                  <a:srgbClr val="FFFFFF"/>
                </a:solidFill>
                <a:latin typeface="IBM Plex Sans Condensed"/>
                <a:ea typeface="IBM Plex Sans Condensed"/>
                <a:cs typeface="IBM Plex Sans Condensed"/>
                <a:sym typeface="IBM Plex Sans Condensed"/>
              </a:rPr>
              <a:t> All 5 objects successfully tracked with 6DOF pose estimation. New object selection increased feature detection rates and tracking reliability.</a:t>
            </a:r>
          </a:p>
        </p:txBody>
      </p:sp>
      <p:sp>
        <p:nvSpPr>
          <p:cNvPr name="TextBox 12" id="12"/>
          <p:cNvSpPr txBox="true"/>
          <p:nvPr/>
        </p:nvSpPr>
        <p:spPr>
          <a:xfrm rot="0">
            <a:off x="6766128" y="7928264"/>
            <a:ext cx="10869721" cy="1581150"/>
          </a:xfrm>
          <a:prstGeom prst="rect">
            <a:avLst/>
          </a:prstGeom>
        </p:spPr>
        <p:txBody>
          <a:bodyPr anchor="t" rtlCol="false" tIns="0" lIns="0" bIns="0" rIns="0">
            <a:spAutoFit/>
          </a:bodyPr>
          <a:lstStyle/>
          <a:p>
            <a:pPr algn="l">
              <a:lnSpc>
                <a:spcPts val="4200"/>
              </a:lnSpc>
              <a:spcBef>
                <a:spcPct val="0"/>
              </a:spcBef>
            </a:pPr>
            <a:r>
              <a:rPr lang="en-US" sz="3000">
                <a:solidFill>
                  <a:srgbClr val="38B6FF"/>
                </a:solidFill>
                <a:latin typeface="IBM Plex Sans Condensed"/>
                <a:ea typeface="IBM Plex Sans Condensed"/>
                <a:cs typeface="IBM Plex Sans Condensed"/>
                <a:sym typeface="IBM Plex Sans Condensed"/>
              </a:rPr>
              <a:t>Next Step:</a:t>
            </a:r>
            <a:r>
              <a:rPr lang="en-US" sz="3000">
                <a:solidFill>
                  <a:srgbClr val="FFFFFF"/>
                </a:solidFill>
                <a:latin typeface="IBM Plex Sans Condensed"/>
                <a:ea typeface="IBM Plex Sans Condensed"/>
                <a:cs typeface="IBM Plex Sans Condensed"/>
                <a:sym typeface="IBM Plex Sans Condensed"/>
              </a:rPr>
              <a:t> With the system demonstrating promising results, focus shifted to ROS2 integration for embedded deployment on Raspberry Pi.</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0770" y="155575"/>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Raspberry Pi</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 Deployment</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00770" y="971550"/>
            <a:ext cx="11021217" cy="90487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Transition to Embedded System:</a:t>
            </a:r>
            <a:r>
              <a:rPr lang="en-US" sz="3000">
                <a:solidFill>
                  <a:srgbClr val="FFFFFF"/>
                </a:solidFill>
                <a:latin typeface="IBM Plex Sans Condensed"/>
                <a:ea typeface="IBM Plex Sans Condensed"/>
                <a:cs typeface="IBM Plex Sans Condensed"/>
                <a:sym typeface="IBM Plex Sans Condensed"/>
              </a:rPr>
              <a:t> Code transferred to Raspb</a:t>
            </a:r>
            <a:r>
              <a:rPr lang="en-US" sz="3000">
                <a:solidFill>
                  <a:srgbClr val="FFFFFF"/>
                </a:solidFill>
                <a:latin typeface="IBM Plex Sans Condensed"/>
                <a:ea typeface="IBM Plex Sans Condensed"/>
                <a:cs typeface="IBM Plex Sans Condensed"/>
                <a:sym typeface="IBM Plex Sans Condensed"/>
              </a:rPr>
              <a:t>erry Pi 4 for r</a:t>
            </a:r>
            <a:r>
              <a:rPr lang="en-US" sz="3000">
                <a:solidFill>
                  <a:srgbClr val="FFFFFF"/>
                </a:solidFill>
                <a:latin typeface="IBM Plex Sans Condensed"/>
                <a:ea typeface="IBM Plex Sans Condensed"/>
                <a:cs typeface="IBM Plex Sans Condensed"/>
                <a:sym typeface="IBM Plex Sans Condensed"/>
              </a:rPr>
              <a:t>eal-time embedd</a:t>
            </a:r>
            <a:r>
              <a:rPr lang="en-US" sz="3000">
                <a:solidFill>
                  <a:srgbClr val="FFFFFF"/>
                </a:solidFill>
                <a:latin typeface="IBM Plex Sans Condensed"/>
                <a:ea typeface="IBM Plex Sans Condensed"/>
                <a:cs typeface="IBM Plex Sans Condensed"/>
                <a:sym typeface="IBM Plex Sans Condensed"/>
              </a:rPr>
              <a:t>ed operation using Git for version control and consistent iteration across development environments.</a:t>
            </a:r>
          </a:p>
          <a:p>
            <a:pPr algn="l">
              <a:lnSpc>
                <a:spcPts val="4200"/>
              </a:lnSpc>
            </a:pPr>
            <a:r>
              <a:rPr lang="en-US" sz="3000">
                <a:solidFill>
                  <a:srgbClr val="38B6FF"/>
                </a:solidFill>
                <a:latin typeface="IBM Plex Sans Condensed"/>
                <a:ea typeface="IBM Plex Sans Condensed"/>
                <a:cs typeface="IBM Plex Sans Condensed"/>
                <a:sym typeface="IBM Plex Sans Condensed"/>
              </a:rPr>
              <a:t>Ca</a:t>
            </a:r>
            <a:r>
              <a:rPr lang="en-US" sz="3000">
                <a:solidFill>
                  <a:srgbClr val="38B6FF"/>
                </a:solidFill>
                <a:latin typeface="IBM Plex Sans Condensed"/>
                <a:ea typeface="IBM Plex Sans Condensed"/>
                <a:cs typeface="IBM Plex Sans Condensed"/>
                <a:sym typeface="IBM Plex Sans Condensed"/>
              </a:rPr>
              <a:t>mera Pipeline Adaptation: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Standard OpenCV VideoCapture → GStreamer pipeline with libcamera</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Raspberry Pi CSI Camera integration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Configuration: 640×480 </a:t>
            </a:r>
          </a:p>
          <a:p>
            <a:pPr algn="l">
              <a:lnSpc>
                <a:spcPts val="4200"/>
              </a:lnSpc>
            </a:pPr>
            <a:r>
              <a:rPr lang="en-US" sz="3000">
                <a:solidFill>
                  <a:srgbClr val="38B6FF"/>
                </a:solidFill>
                <a:latin typeface="IBM Plex Sans Condensed"/>
                <a:ea typeface="IBM Plex Sans Condensed"/>
                <a:cs typeface="IBM Plex Sans Condensed"/>
                <a:sym typeface="IBM Plex Sans Condensed"/>
              </a:rPr>
              <a:t>System Optimizations: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Adaptive fr</a:t>
            </a:r>
            <a:r>
              <a:rPr lang="en-US" sz="3000">
                <a:solidFill>
                  <a:srgbClr val="FFFFFF"/>
                </a:solidFill>
                <a:latin typeface="IBM Plex Sans Condensed"/>
                <a:ea typeface="IBM Plex Sans Condensed"/>
                <a:cs typeface="IBM Plex Sans Condensed"/>
                <a:sym typeface="IBM Plex Sans Condensed"/>
              </a:rPr>
              <a:t>ame</a:t>
            </a:r>
            <a:r>
              <a:rPr lang="en-US" sz="3000">
                <a:solidFill>
                  <a:srgbClr val="FFFFFF"/>
                </a:solidFill>
                <a:latin typeface="IBM Plex Sans Condensed"/>
                <a:ea typeface="IBM Plex Sans Condensed"/>
                <a:cs typeface="IBM Plex Sans Condensed"/>
                <a:sym typeface="IBM Plex Sans Condensed"/>
              </a:rPr>
              <a:t> skipping for YOLO (1-3 frames based on detection state)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Optimized ORB feature computation pipeline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Memory-efficient buffering for real-time performance</a:t>
            </a:r>
          </a:p>
          <a:p>
            <a:pPr algn="l">
              <a:lnSpc>
                <a:spcPts val="4200"/>
              </a:lnSpc>
            </a:pPr>
            <a:r>
              <a:rPr lang="en-US" sz="3000">
                <a:solidFill>
                  <a:srgbClr val="38B6FF"/>
                </a:solidFill>
                <a:latin typeface="IBM Plex Sans Condensed"/>
                <a:ea typeface="IBM Plex Sans Condensed"/>
                <a:cs typeface="IBM Plex Sans Condensed"/>
                <a:sym typeface="IBM Plex Sans Condensed"/>
              </a:rPr>
              <a:t>Performance:</a:t>
            </a:r>
            <a:r>
              <a:rPr lang="en-US" sz="3000">
                <a:solidFill>
                  <a:srgbClr val="FFFFFF"/>
                </a:solidFill>
                <a:latin typeface="IBM Plex Sans Condensed"/>
                <a:ea typeface="IBM Plex Sans Condensed"/>
                <a:cs typeface="IBM Plex Sans Condensed"/>
                <a:sym typeface="IBM Plex Sans Condensed"/>
              </a:rPr>
              <a:t> Multi-object tr</a:t>
            </a:r>
            <a:r>
              <a:rPr lang="en-US" sz="3000">
                <a:solidFill>
                  <a:srgbClr val="FFFFFF"/>
                </a:solidFill>
                <a:latin typeface="IBM Plex Sans Condensed"/>
                <a:ea typeface="IBM Plex Sans Condensed"/>
                <a:cs typeface="IBM Plex Sans Condensed"/>
                <a:sym typeface="IBM Plex Sans Condensed"/>
              </a:rPr>
              <a:t>acking successfully maintained on embedded hardware, though processing limitations resulted in reduced frame rates. Pose estimation axes exhibited jitter due to frame-to-frame variations in feature matching and homography computation.</a:t>
            </a:r>
          </a:p>
        </p:txBody>
      </p:sp>
      <p:sp>
        <p:nvSpPr>
          <p:cNvPr name="Freeform 7" id="7"/>
          <p:cNvSpPr/>
          <p:nvPr/>
        </p:nvSpPr>
        <p:spPr>
          <a:xfrm flipH="false" flipV="false" rot="0">
            <a:off x="11706349" y="269875"/>
            <a:ext cx="5929500" cy="4495800"/>
          </a:xfrm>
          <a:custGeom>
            <a:avLst/>
            <a:gdLst/>
            <a:ahLst/>
            <a:cxnLst/>
            <a:rect r="r" b="b" t="t" l="l"/>
            <a:pathLst>
              <a:path h="4495800" w="5929500">
                <a:moveTo>
                  <a:pt x="0" y="0"/>
                </a:moveTo>
                <a:lnTo>
                  <a:pt x="5929500" y="0"/>
                </a:lnTo>
                <a:lnTo>
                  <a:pt x="5929500" y="4495800"/>
                </a:lnTo>
                <a:lnTo>
                  <a:pt x="0" y="4495800"/>
                </a:lnTo>
                <a:lnTo>
                  <a:pt x="0" y="0"/>
                </a:lnTo>
                <a:close/>
              </a:path>
            </a:pathLst>
          </a:custGeom>
          <a:blipFill>
            <a:blip r:embed="rId8"/>
            <a:stretch>
              <a:fillRect l="0" t="0" r="0" b="0"/>
            </a:stretch>
          </a:blipFill>
        </p:spPr>
      </p:sp>
      <p:sp>
        <p:nvSpPr>
          <p:cNvPr name="Freeform 8" id="8"/>
          <p:cNvSpPr/>
          <p:nvPr/>
        </p:nvSpPr>
        <p:spPr>
          <a:xfrm flipH="false" flipV="false" rot="0">
            <a:off x="11798536" y="5018256"/>
            <a:ext cx="5837313" cy="5268744"/>
          </a:xfrm>
          <a:custGeom>
            <a:avLst/>
            <a:gdLst/>
            <a:ahLst/>
            <a:cxnLst/>
            <a:rect r="r" b="b" t="t" l="l"/>
            <a:pathLst>
              <a:path h="5268744" w="5837313">
                <a:moveTo>
                  <a:pt x="0" y="0"/>
                </a:moveTo>
                <a:lnTo>
                  <a:pt x="5837313" y="0"/>
                </a:lnTo>
                <a:lnTo>
                  <a:pt x="5837313" y="5268744"/>
                </a:lnTo>
                <a:lnTo>
                  <a:pt x="0" y="5268744"/>
                </a:lnTo>
                <a:lnTo>
                  <a:pt x="0" y="0"/>
                </a:lnTo>
                <a:close/>
              </a:path>
            </a:pathLst>
          </a:custGeom>
          <a:blipFill>
            <a:blip r:embed="rId9"/>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1641983" y="-4831773"/>
            <a:ext cx="15083864" cy="15083864"/>
          </a:xfrm>
          <a:custGeom>
            <a:avLst/>
            <a:gdLst/>
            <a:ahLst/>
            <a:cxnLst/>
            <a:rect r="r" b="b" t="t" l="l"/>
            <a:pathLst>
              <a:path h="15083864" w="15083864">
                <a:moveTo>
                  <a:pt x="0" y="0"/>
                </a:moveTo>
                <a:lnTo>
                  <a:pt x="15083864" y="0"/>
                </a:lnTo>
                <a:lnTo>
                  <a:pt x="15083864" y="15083863"/>
                </a:lnTo>
                <a:lnTo>
                  <a:pt x="0" y="15083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2304166"/>
            <a:ext cx="8909179" cy="5011413"/>
          </a:xfrm>
          <a:custGeom>
            <a:avLst/>
            <a:gdLst/>
            <a:ahLst/>
            <a:cxnLst/>
            <a:rect r="r" b="b" t="t" l="l"/>
            <a:pathLst>
              <a:path h="5011413" w="8909179">
                <a:moveTo>
                  <a:pt x="0" y="0"/>
                </a:moveTo>
                <a:lnTo>
                  <a:pt x="8909179" y="0"/>
                </a:lnTo>
                <a:lnTo>
                  <a:pt x="8909179" y="5011413"/>
                </a:lnTo>
                <a:lnTo>
                  <a:pt x="0" y="5011413"/>
                </a:lnTo>
                <a:lnTo>
                  <a:pt x="0" y="0"/>
                </a:lnTo>
                <a:close/>
              </a:path>
            </a:pathLst>
          </a:custGeom>
          <a:blipFill>
            <a:blip r:embed="rId8"/>
            <a:stretch>
              <a:fillRect l="0" t="0" r="0" b="0"/>
            </a:stretch>
          </a:blipFill>
        </p:spPr>
      </p:sp>
      <p:sp>
        <p:nvSpPr>
          <p:cNvPr name="TextBox 6" id="6"/>
          <p:cNvSpPr txBox="true"/>
          <p:nvPr/>
        </p:nvSpPr>
        <p:spPr>
          <a:xfrm rot="0">
            <a:off x="487276" y="155575"/>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ROS2 Integration &amp; TF Pub</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lishing</a:t>
            </a:r>
          </a:p>
        </p:txBody>
      </p:sp>
      <p:sp>
        <p:nvSpPr>
          <p:cNvPr name="TextBox 7" id="7"/>
          <p:cNvSpPr txBox="true"/>
          <p:nvPr/>
        </p:nvSpPr>
        <p:spPr>
          <a:xfrm rot="0">
            <a:off x="487276" y="1238250"/>
            <a:ext cx="8980508" cy="85153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ROS2 Framework Integration: </a:t>
            </a:r>
            <a:r>
              <a:rPr lang="en-US" sz="3000">
                <a:solidFill>
                  <a:srgbClr val="FFFFFF"/>
                </a:solidFill>
                <a:latin typeface="IBM Plex Sans Condensed"/>
                <a:ea typeface="IBM Plex Sans Condensed"/>
                <a:cs typeface="IBM Plex Sans Condensed"/>
                <a:sym typeface="IBM Plex Sans Condensed"/>
              </a:rPr>
              <a:t>System extended to publish pos</a:t>
            </a:r>
            <a:r>
              <a:rPr lang="en-US" sz="3000">
                <a:solidFill>
                  <a:srgbClr val="FFFFFF"/>
                </a:solidFill>
                <a:latin typeface="IBM Plex Sans Condensed"/>
                <a:ea typeface="IBM Plex Sans Condensed"/>
                <a:cs typeface="IBM Plex Sans Condensed"/>
                <a:sym typeface="IBM Plex Sans Condensed"/>
              </a:rPr>
              <a:t>e data as TF fr</a:t>
            </a:r>
            <a:r>
              <a:rPr lang="en-US" sz="3000">
                <a:solidFill>
                  <a:srgbClr val="FFFFFF"/>
                </a:solidFill>
                <a:latin typeface="IBM Plex Sans Condensed"/>
                <a:ea typeface="IBM Plex Sans Condensed"/>
                <a:cs typeface="IBM Plex Sans Condensed"/>
                <a:sym typeface="IBM Plex Sans Condensed"/>
              </a:rPr>
              <a:t>ames, enabling</a:t>
            </a:r>
            <a:r>
              <a:rPr lang="en-US" sz="3000">
                <a:solidFill>
                  <a:srgbClr val="FFFFFF"/>
                </a:solidFill>
                <a:latin typeface="IBM Plex Sans Condensed"/>
                <a:ea typeface="IBM Plex Sans Condensed"/>
                <a:cs typeface="IBM Plex Sans Condensed"/>
                <a:sym typeface="IBM Plex Sans Condensed"/>
              </a:rPr>
              <a:t> integration with the broader robotics ecosystem.</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TF</a:t>
            </a:r>
            <a:r>
              <a:rPr lang="en-US" sz="3000">
                <a:solidFill>
                  <a:srgbClr val="38B6FF"/>
                </a:solidFill>
                <a:latin typeface="IBM Plex Sans Condensed"/>
                <a:ea typeface="IBM Plex Sans Condensed"/>
                <a:cs typeface="IBM Plex Sans Condensed"/>
                <a:sym typeface="IBM Plex Sans Condensed"/>
              </a:rPr>
              <a:t> Publishing Architecture: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Static transform: map → camera_link_G4 (fixed reference frame)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Dy</a:t>
            </a:r>
            <a:r>
              <a:rPr lang="en-US" sz="3000">
                <a:solidFill>
                  <a:srgbClr val="FFFFFF"/>
                </a:solidFill>
                <a:latin typeface="IBM Plex Sans Condensed"/>
                <a:ea typeface="IBM Plex Sans Condensed"/>
                <a:cs typeface="IBM Plex Sans Condensed"/>
                <a:sym typeface="IBM Plex Sans Condensed"/>
              </a:rPr>
              <a:t>namic transforms: camera_link_G4 → {object}_fr</a:t>
            </a:r>
            <a:r>
              <a:rPr lang="en-US" sz="3000">
                <a:solidFill>
                  <a:srgbClr val="FFFFFF"/>
                </a:solidFill>
                <a:latin typeface="IBM Plex Sans Condensed"/>
                <a:ea typeface="IBM Plex Sans Condensed"/>
                <a:cs typeface="IBM Plex Sans Condensed"/>
                <a:sym typeface="IBM Plex Sans Condensed"/>
              </a:rPr>
              <a:t>ame</a:t>
            </a:r>
            <a:r>
              <a:rPr lang="en-US" sz="3000">
                <a:solidFill>
                  <a:srgbClr val="FFFFFF"/>
                </a:solidFill>
                <a:latin typeface="IBM Plex Sans Condensed"/>
                <a:ea typeface="IBM Plex Sans Condensed"/>
                <a:cs typeface="IBM Plex Sans Condensed"/>
                <a:sym typeface="IBM Plex Sans Condensed"/>
              </a:rPr>
              <a:t> for each tracked object</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Real-time broadcasting at detection frequency</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Publ</a:t>
            </a:r>
            <a:r>
              <a:rPr lang="en-US" sz="3000">
                <a:solidFill>
                  <a:srgbClr val="38B6FF"/>
                </a:solidFill>
                <a:latin typeface="IBM Plex Sans Condensed"/>
                <a:ea typeface="IBM Plex Sans Condensed"/>
                <a:cs typeface="IBM Plex Sans Condensed"/>
                <a:sym typeface="IBM Plex Sans Condensed"/>
              </a:rPr>
              <a:t>ished Information: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6DOF pose (position + orientation) for all 5 object</a:t>
            </a:r>
            <a:r>
              <a:rPr lang="en-US" sz="3000">
                <a:solidFill>
                  <a:srgbClr val="FFFFFF"/>
                </a:solidFill>
                <a:latin typeface="IBM Plex Sans Condensed"/>
                <a:ea typeface="IBM Plex Sans Condensed"/>
                <a:cs typeface="IBM Plex Sans Condensed"/>
                <a:sym typeface="IBM Plex Sans Condensed"/>
              </a:rPr>
              <a: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Position in meters (converted from mm)</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Orientation as quaternions (converted from rotation vectors)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89527" y="534988"/>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System Performance &amp; Challenges</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189527" y="1662690"/>
            <a:ext cx="15908946" cy="79819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C</a:t>
            </a:r>
            <a:r>
              <a:rPr lang="en-US" sz="3000">
                <a:solidFill>
                  <a:srgbClr val="38B6FF"/>
                </a:solidFill>
                <a:latin typeface="IBM Plex Sans Condensed"/>
                <a:ea typeface="IBM Plex Sans Condensed"/>
                <a:cs typeface="IBM Plex Sans Condensed"/>
                <a:sym typeface="IBM Plex Sans Condensed"/>
              </a:rPr>
              <a:t>urre</a:t>
            </a:r>
            <a:r>
              <a:rPr lang="en-US" sz="3000">
                <a:solidFill>
                  <a:srgbClr val="38B6FF"/>
                </a:solidFill>
                <a:latin typeface="IBM Plex Sans Condensed"/>
                <a:ea typeface="IBM Plex Sans Condensed"/>
                <a:cs typeface="IBM Plex Sans Condensed"/>
                <a:sym typeface="IBM Plex Sans Condensed"/>
              </a:rPr>
              <a:t>nt System Status:</a:t>
            </a:r>
            <a:r>
              <a:rPr lang="en-US" sz="3000">
                <a:solidFill>
                  <a:srgbClr val="FFFFFF"/>
                </a:solidFill>
                <a:latin typeface="IBM Plex Sans Condensed"/>
                <a:ea typeface="IBM Plex Sans Condensed"/>
                <a:cs typeface="IBM Plex Sans Condensed"/>
                <a:sym typeface="IBM Plex Sans Condensed"/>
              </a:rPr>
              <a:t> Multi-object tracking operational with ROS2 TF publishing successfully implemented across all 5 objects.</a:t>
            </a:r>
          </a:p>
          <a:p>
            <a:pPr algn="l">
              <a:lnSpc>
                <a:spcPts val="4200"/>
              </a:lnSpc>
            </a:pPr>
            <a:r>
              <a:rPr lang="en-US" sz="3000">
                <a:solidFill>
                  <a:srgbClr val="38B6FF"/>
                </a:solidFill>
                <a:latin typeface="IBM Plex Sans Condensed"/>
                <a:ea typeface="IBM Plex Sans Condensed"/>
                <a:cs typeface="IBM Plex Sans Condensed"/>
                <a:sym typeface="IBM Plex Sans Condensed"/>
              </a:rPr>
              <a:t>Performance Issues: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Low</a:t>
            </a:r>
            <a:r>
              <a:rPr lang="en-US" sz="3000">
                <a:solidFill>
                  <a:srgbClr val="FFFFFF"/>
                </a:solidFill>
                <a:latin typeface="IBM Plex Sans Condensed"/>
                <a:ea typeface="IBM Plex Sans Condensed"/>
                <a:cs typeface="IBM Plex Sans Condensed"/>
                <a:sym typeface="IBM Plex Sans Condensed"/>
              </a:rPr>
              <a:t> frame rates on Raspberry Pi (~1-3 FPS)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Jittery pose estimation axes due to frame-to-frame f</a:t>
            </a:r>
            <a:r>
              <a:rPr lang="en-US" sz="3000">
                <a:solidFill>
                  <a:srgbClr val="FFFFFF"/>
                </a:solidFill>
                <a:latin typeface="IBM Plex Sans Condensed"/>
                <a:ea typeface="IBM Plex Sans Condensed"/>
                <a:cs typeface="IBM Plex Sans Condensed"/>
                <a:sym typeface="IBM Plex Sans Condensed"/>
              </a:rPr>
              <a:t>eat</a:t>
            </a:r>
            <a:r>
              <a:rPr lang="en-US" sz="3000">
                <a:solidFill>
                  <a:srgbClr val="FFFFFF"/>
                </a:solidFill>
                <a:latin typeface="IBM Plex Sans Condensed"/>
                <a:ea typeface="IBM Plex Sans Condensed"/>
                <a:cs typeface="IBM Plex Sans Condensed"/>
                <a:sym typeface="IBM Plex Sans Condensed"/>
              </a:rPr>
              <a:t>ure</a:t>
            </a:r>
            <a:r>
              <a:rPr lang="en-US" sz="3000">
                <a:solidFill>
                  <a:srgbClr val="FFFFFF"/>
                </a:solidFill>
                <a:latin typeface="IBM Plex Sans Condensed"/>
                <a:ea typeface="IBM Plex Sans Condensed"/>
                <a:cs typeface="IBM Plex Sans Condensed"/>
                <a:sym typeface="IBM Plex Sans Condensed"/>
              </a:rPr>
              <a:t> matching variations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Intermittent homography failures on circuit board tracking</a:t>
            </a:r>
          </a:p>
          <a:p>
            <a:pPr algn="l">
              <a:lnSpc>
                <a:spcPts val="4200"/>
              </a:lnSpc>
            </a:pPr>
            <a:r>
              <a:rPr lang="en-US" sz="3000">
                <a:solidFill>
                  <a:srgbClr val="38B6FF"/>
                </a:solidFill>
                <a:latin typeface="IBM Plex Sans Condensed"/>
                <a:ea typeface="IBM Plex Sans Condensed"/>
                <a:cs typeface="IBM Plex Sans Condensed"/>
                <a:sym typeface="IBM Plex Sans Condensed"/>
              </a:rPr>
              <a:t>Design Decision:</a:t>
            </a:r>
            <a:r>
              <a:rPr lang="en-US" sz="3000">
                <a:solidFill>
                  <a:srgbClr val="FFFFFF"/>
                </a:solidFill>
                <a:latin typeface="IBM Plex Sans Condensed"/>
                <a:ea typeface="IBM Plex Sans Condensed"/>
                <a:cs typeface="IBM Plex Sans Condensed"/>
                <a:sym typeface="IBM Plex Sans Condensed"/>
              </a:rPr>
              <a:t> Frame rate optimization deferred in favor of prioritizing system stability and reliability. Focus shifted to improving pose estimation robustness.</a:t>
            </a:r>
          </a:p>
          <a:p>
            <a:pPr algn="l">
              <a:lnSpc>
                <a:spcPts val="4200"/>
              </a:lnSpc>
            </a:pPr>
            <a:r>
              <a:rPr lang="en-US" sz="3000">
                <a:solidFill>
                  <a:srgbClr val="38B6FF"/>
                </a:solidFill>
                <a:latin typeface="IBM Plex Sans Condensed"/>
                <a:ea typeface="IBM Plex Sans Condensed"/>
                <a:cs typeface="IBM Plex Sans Condensed"/>
                <a:sym typeface="IBM Plex Sans Condensed"/>
              </a:rPr>
              <a:t>Solution Approach:</a:t>
            </a:r>
            <a:r>
              <a:rPr lang="en-US" sz="3000">
                <a:solidFill>
                  <a:srgbClr val="FFFFFF"/>
                </a:solidFill>
                <a:latin typeface="IBM Plex Sans Condensed"/>
                <a:ea typeface="IBM Plex Sans Condensed"/>
                <a:cs typeface="IBM Plex Sans Condensed"/>
                <a:sym typeface="IBM Plex Sans Condensed"/>
              </a:rPr>
              <a:t> Research into alternative feature-based methods revealed a hybrid tracking </a:t>
            </a:r>
            <a:r>
              <a:rPr lang="en-US" sz="3000">
                <a:solidFill>
                  <a:srgbClr val="38B6FF"/>
                </a:solidFill>
                <a:latin typeface="IBM Plex Sans Condensed"/>
                <a:ea typeface="IBM Plex Sans Condensed"/>
                <a:cs typeface="IBM Plex Sans Condensed"/>
                <a:sym typeface="IBM Plex Sans Condensed"/>
              </a:rPr>
              <a:t>T</a:t>
            </a:r>
            <a:r>
              <a:rPr lang="en-US" sz="3000">
                <a:solidFill>
                  <a:srgbClr val="38B6FF"/>
                </a:solidFill>
                <a:latin typeface="IBM Plex Sans Condensed"/>
                <a:ea typeface="IBM Plex Sans Condensed"/>
                <a:cs typeface="IBM Plex Sans Condensed"/>
                <a:sym typeface="IBM Plex Sans Condensed"/>
              </a:rPr>
              <a:t>echnique combining: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Direct feature-to-3D plane mapping (instead of homography transformation)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Temporal smoothing using previous pose as initial guess for PnP</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RANSAC-based outlier rejection with stricter inlier requirements</a:t>
            </a:r>
          </a:p>
          <a:p>
            <a:pPr algn="l">
              <a:lnSpc>
                <a:spcPts val="4200"/>
              </a:lnSpc>
            </a:pPr>
            <a:r>
              <a:rPr lang="en-US" sz="3000">
                <a:solidFill>
                  <a:srgbClr val="FFFFFF"/>
                </a:solidFill>
                <a:latin typeface="IBM Plex Sans Condensed"/>
                <a:ea typeface="IBM Plex Sans Condensed"/>
                <a:cs typeface="IBM Plex Sans Condensed"/>
                <a:sym typeface="IBM Plex Sans Condensed"/>
              </a:rPr>
              <a:t>This approach showed promise for more stable pose estimation with reduced jitter.</a:t>
            </a: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228381" y="-5185064"/>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8016" y="597918"/>
            <a:ext cx="16897834" cy="1758950"/>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ORB Feature Detection with Direct 3D Mapping vs Homography</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876550"/>
            <a:ext cx="15908946" cy="63817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P</a:t>
            </a:r>
            <a:r>
              <a:rPr lang="en-US" sz="3000">
                <a:solidFill>
                  <a:srgbClr val="38B6FF"/>
                </a:solidFill>
                <a:latin typeface="IBM Plex Sans Condensed"/>
                <a:ea typeface="IBM Plex Sans Condensed"/>
                <a:cs typeface="IBM Plex Sans Condensed"/>
                <a:sym typeface="IBM Plex Sans Condensed"/>
              </a:rPr>
              <a:t>revious Approach (Homography):</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2D</a:t>
            </a:r>
            <a:r>
              <a:rPr lang="en-US" sz="3000">
                <a:solidFill>
                  <a:srgbClr val="FFFFFF"/>
                </a:solidFill>
                <a:latin typeface="IBM Plex Sans Condensed"/>
                <a:ea typeface="IBM Plex Sans Condensed"/>
                <a:cs typeface="IBM Plex Sans Condensed"/>
                <a:sym typeface="IBM Plex Sans Condensed"/>
              </a:rPr>
              <a:t> f</a:t>
            </a:r>
            <a:r>
              <a:rPr lang="en-US" sz="3000">
                <a:solidFill>
                  <a:srgbClr val="FFFFFF"/>
                </a:solidFill>
                <a:latin typeface="IBM Plex Sans Condensed"/>
                <a:ea typeface="IBM Plex Sans Condensed"/>
                <a:cs typeface="IBM Plex Sans Condensed"/>
                <a:sym typeface="IBM Plex Sans Condensed"/>
              </a:rPr>
              <a:t>eat</a:t>
            </a:r>
            <a:r>
              <a:rPr lang="en-US" sz="3000">
                <a:solidFill>
                  <a:srgbClr val="FFFFFF"/>
                </a:solidFill>
                <a:latin typeface="IBM Plex Sans Condensed"/>
                <a:ea typeface="IBM Plex Sans Condensed"/>
                <a:cs typeface="IBM Plex Sans Condensed"/>
                <a:sym typeface="IBM Plex Sans Condensed"/>
              </a:rPr>
              <a:t>ure</a:t>
            </a:r>
            <a:r>
              <a:rPr lang="en-US" sz="3000">
                <a:solidFill>
                  <a:srgbClr val="FFFFFF"/>
                </a:solidFill>
                <a:latin typeface="IBM Plex Sans Condensed"/>
                <a:ea typeface="IBM Plex Sans Condensed"/>
                <a:cs typeface="IBM Plex Sans Condensed"/>
                <a:sym typeface="IBM Plex Sans Condensed"/>
              </a:rPr>
              <a:t> matching → 2D homography → corner transf</a:t>
            </a:r>
            <a:r>
              <a:rPr lang="en-US" sz="3000">
                <a:solidFill>
                  <a:srgbClr val="FFFFFF"/>
                </a:solidFill>
                <a:latin typeface="IBM Plex Sans Condensed"/>
                <a:ea typeface="IBM Plex Sans Condensed"/>
                <a:cs typeface="IBM Plex Sans Condensed"/>
                <a:sym typeface="IBM Plex Sans Condensed"/>
              </a:rPr>
              <a:t>ormation → PnP for pose</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New</a:t>
            </a:r>
            <a:r>
              <a:rPr lang="en-US" sz="3000">
                <a:solidFill>
                  <a:srgbClr val="38B6FF"/>
                </a:solidFill>
                <a:latin typeface="IBM Plex Sans Condensed"/>
                <a:ea typeface="IBM Plex Sans Condensed"/>
                <a:cs typeface="IBM Plex Sans Condensed"/>
                <a:sym typeface="IBM Plex Sans Condensed"/>
              </a:rPr>
              <a:t> Approach (Direct 3D Mapping):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Features mapped d</a:t>
            </a:r>
            <a:r>
              <a:rPr lang="en-US" sz="3000">
                <a:solidFill>
                  <a:srgbClr val="FFFFFF"/>
                </a:solidFill>
                <a:latin typeface="IBM Plex Sans Condensed"/>
                <a:ea typeface="IBM Plex Sans Condensed"/>
                <a:cs typeface="IBM Plex Sans Condensed"/>
                <a:sym typeface="IBM Plex Sans Condensed"/>
              </a:rPr>
              <a:t>irectly to 3D plane during calibration → PnP on 3D-to-2D matches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Previous pose used as initial guess for temporal smoothing</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Key Improvement:</a:t>
            </a:r>
            <a:r>
              <a:rPr lang="en-US" sz="3000">
                <a:solidFill>
                  <a:srgbClr val="FFFFFF"/>
                </a:solidFill>
                <a:latin typeface="IBM Plex Sans Condensed"/>
                <a:ea typeface="IBM Plex Sans Condensed"/>
                <a:cs typeface="IBM Plex Sans Condensed"/>
                <a:sym typeface="IBM Plex Sans Condensed"/>
              </a:rPr>
              <a:t> Eliminates intermediate homography step, reducing geometric errors and jitter.</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Result:</a:t>
            </a:r>
            <a:r>
              <a:rPr lang="en-US" sz="3000">
                <a:solidFill>
                  <a:srgbClr val="FFFFFF"/>
                </a:solidFill>
                <a:latin typeface="IBM Plex Sans Condensed"/>
                <a:ea typeface="IBM Plex Sans Condensed"/>
                <a:cs typeface="IBM Plex Sans Condensed"/>
                <a:sym typeface="IBM Plex Sans Condensed"/>
              </a:rPr>
              <a:t> More stable pose estimation with improved tracking consistency.</a:t>
            </a:r>
          </a:p>
          <a:p>
            <a:pPr algn="l">
              <a:lnSpc>
                <a:spcPts val="4200"/>
              </a:lnSpc>
            </a:pPr>
          </a:p>
          <a:p>
            <a:pPr algn="l">
              <a:lnSpc>
                <a:spcPts val="4200"/>
              </a:lnSpc>
            </a:pPr>
            <a:r>
              <a:rPr lang="en-US" sz="3000">
                <a:solidFill>
                  <a:srgbClr val="FFFFFF"/>
                </a:solidFill>
                <a:latin typeface="IBM Plex Sans Condensed"/>
                <a:ea typeface="IBM Plex Sans Condensed"/>
                <a:cs typeface="IBM Plex Sans Condensed"/>
                <a:sym typeface="IBM Plex Sans Condensed"/>
              </a:rPr>
              <a:t>This makes our 3</a:t>
            </a:r>
            <a:r>
              <a:rPr lang="en-US" sz="3000">
                <a:solidFill>
                  <a:srgbClr val="FFFFFF"/>
                </a:solidFill>
                <a:latin typeface="IBM Plex Sans Condensed"/>
                <a:ea typeface="IBM Plex Sans Condensed"/>
                <a:cs typeface="IBM Plex Sans Condensed"/>
                <a:sym typeface="IBM Plex Sans Condensed"/>
              </a:rPr>
              <a:t>rd</a:t>
            </a:r>
            <a:r>
              <a:rPr lang="en-US" sz="3000">
                <a:solidFill>
                  <a:srgbClr val="FFFFFF"/>
                </a:solidFill>
                <a:latin typeface="IBM Plex Sans Condensed"/>
                <a:ea typeface="IBM Plex Sans Condensed"/>
                <a:cs typeface="IBM Plex Sans Condensed"/>
                <a:sym typeface="IBM Plex Sans Condensed"/>
              </a:rPr>
              <a:t> approach to fulfilling the assessment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656895" y="-5476010"/>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476262" y="2490568"/>
            <a:ext cx="6911122" cy="5949938"/>
          </a:xfrm>
          <a:custGeom>
            <a:avLst/>
            <a:gdLst/>
            <a:ahLst/>
            <a:cxnLst/>
            <a:rect r="r" b="b" t="t" l="l"/>
            <a:pathLst>
              <a:path h="5949938" w="6911122">
                <a:moveTo>
                  <a:pt x="0" y="0"/>
                </a:moveTo>
                <a:lnTo>
                  <a:pt x="6911122" y="0"/>
                </a:lnTo>
                <a:lnTo>
                  <a:pt x="6911122" y="5949937"/>
                </a:lnTo>
                <a:lnTo>
                  <a:pt x="0" y="5949937"/>
                </a:lnTo>
                <a:lnTo>
                  <a:pt x="0" y="0"/>
                </a:lnTo>
                <a:close/>
              </a:path>
            </a:pathLst>
          </a:custGeom>
          <a:blipFill>
            <a:blip r:embed="rId8"/>
            <a:stretch>
              <a:fillRect l="-53052" t="0" r="0" b="0"/>
            </a:stretch>
          </a:blipFill>
        </p:spPr>
      </p:sp>
      <p:sp>
        <p:nvSpPr>
          <p:cNvPr name="TextBox 6" id="6"/>
          <p:cNvSpPr txBox="true"/>
          <p:nvPr/>
        </p:nvSpPr>
        <p:spPr>
          <a:xfrm rot="0">
            <a:off x="742064" y="764969"/>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Object Suitability Te</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sting &amp; Final Selection</a:t>
            </a:r>
          </a:p>
        </p:txBody>
      </p:sp>
      <p:sp>
        <p:nvSpPr>
          <p:cNvPr name="TextBox 7" id="7"/>
          <p:cNvSpPr txBox="true"/>
          <p:nvPr/>
        </p:nvSpPr>
        <p:spPr>
          <a:xfrm rot="0">
            <a:off x="742064" y="1771650"/>
            <a:ext cx="9606114" cy="79819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A</a:t>
            </a:r>
            <a:r>
              <a:rPr lang="en-US" sz="3000">
                <a:solidFill>
                  <a:srgbClr val="38B6FF"/>
                </a:solidFill>
                <a:latin typeface="IBM Plex Sans Condensed"/>
                <a:ea typeface="IBM Plex Sans Condensed"/>
                <a:cs typeface="IBM Plex Sans Condensed"/>
                <a:sym typeface="IBM Plex Sans Condensed"/>
              </a:rPr>
              <a:t>utomated Testing Implementation:</a:t>
            </a:r>
            <a:r>
              <a:rPr lang="en-US" sz="3000">
                <a:solidFill>
                  <a:srgbClr val="FFFFFF"/>
                </a:solidFill>
                <a:latin typeface="IBM Plex Sans Condensed"/>
                <a:ea typeface="IBM Plex Sans Condensed"/>
                <a:cs typeface="IBM Plex Sans Condensed"/>
                <a:sym typeface="IBM Plex Sans Condensed"/>
              </a:rPr>
              <a:t> Introduced suitability tes</a:t>
            </a:r>
            <a:r>
              <a:rPr lang="en-US" sz="3000">
                <a:solidFill>
                  <a:srgbClr val="FFFFFF"/>
                </a:solidFill>
                <a:latin typeface="IBM Plex Sans Condensed"/>
                <a:ea typeface="IBM Plex Sans Condensed"/>
                <a:cs typeface="IBM Plex Sans Condensed"/>
                <a:sym typeface="IBM Plex Sans Condensed"/>
              </a:rPr>
              <a:t>ting script to systematically evaluate objects before</a:t>
            </a:r>
            <a:r>
              <a:rPr lang="en-US" sz="3000">
                <a:solidFill>
                  <a:srgbClr val="FFFFFF"/>
                </a:solidFill>
                <a:latin typeface="IBM Plex Sans Condensed"/>
                <a:ea typeface="IBM Plex Sans Condensed"/>
                <a:cs typeface="IBM Plex Sans Condensed"/>
                <a:sym typeface="IBM Plex Sans Condensed"/>
              </a:rPr>
              <a:t> full training cycl</a:t>
            </a:r>
            <a:r>
              <a:rPr lang="en-US" sz="3000">
                <a:solidFill>
                  <a:srgbClr val="FFFFFF"/>
                </a:solidFill>
                <a:latin typeface="IBM Plex Sans Condensed"/>
                <a:ea typeface="IBM Plex Sans Condensed"/>
                <a:cs typeface="IBM Plex Sans Condensed"/>
                <a:sym typeface="IBM Plex Sans Condensed"/>
              </a:rPr>
              <a:t>e,</a:t>
            </a:r>
            <a:r>
              <a:rPr lang="en-US" sz="3000">
                <a:solidFill>
                  <a:srgbClr val="FFFFFF"/>
                </a:solidFill>
                <a:latin typeface="IBM Plex Sans Condensed"/>
                <a:ea typeface="IBM Plex Sans Condensed"/>
                <a:cs typeface="IBM Plex Sans Condensed"/>
                <a:sym typeface="IBM Plex Sans Condensed"/>
              </a:rPr>
              <a:t> reducing iteration time and ensuring optimal object selection.</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Testing Results: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No</a:t>
            </a:r>
            <a:r>
              <a:rPr lang="en-US" sz="3000">
                <a:solidFill>
                  <a:srgbClr val="FFFFFF"/>
                </a:solidFill>
                <a:latin typeface="IBM Plex Sans Condensed"/>
                <a:ea typeface="IBM Plex Sans Condensed"/>
                <a:cs typeface="IBM Plex Sans Condensed"/>
                <a:sym typeface="IBM Plex Sans Condensed"/>
              </a:rPr>
              <a:t>tebook: Excellent feature density and stability </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Card game: Strong performance with consistent tracking </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Circuit board: Insufficient texture contrast, intermittent failures </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Object Replacement: </a:t>
            </a:r>
            <a:r>
              <a:rPr lang="en-US" sz="3000">
                <a:solidFill>
                  <a:srgbClr val="FFFFFF"/>
                </a:solidFill>
                <a:latin typeface="IBM Plex Sans Condensed"/>
                <a:ea typeface="IBM Plex Sans Condensed"/>
                <a:cs typeface="IBM Plex Sans Condensed"/>
                <a:sym typeface="IBM Plex Sans Condensed"/>
              </a:rPr>
              <a:t>Circuit board replaced with green cardbox, selected for superior texture characteristics and improved feature detection rates.</a:t>
            </a:r>
          </a:p>
          <a:p>
            <a:pPr algn="l">
              <a:lnSpc>
                <a:spcPts val="420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656895" y="-5476010"/>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02189" y="1408112"/>
            <a:ext cx="7657111" cy="4307125"/>
          </a:xfrm>
          <a:custGeom>
            <a:avLst/>
            <a:gdLst/>
            <a:ahLst/>
            <a:cxnLst/>
            <a:rect r="r" b="b" t="t" l="l"/>
            <a:pathLst>
              <a:path h="4307125" w="7657111">
                <a:moveTo>
                  <a:pt x="0" y="0"/>
                </a:moveTo>
                <a:lnTo>
                  <a:pt x="7657111" y="0"/>
                </a:lnTo>
                <a:lnTo>
                  <a:pt x="7657111" y="4307126"/>
                </a:lnTo>
                <a:lnTo>
                  <a:pt x="0" y="4307126"/>
                </a:lnTo>
                <a:lnTo>
                  <a:pt x="0" y="0"/>
                </a:lnTo>
                <a:close/>
              </a:path>
            </a:pathLst>
          </a:custGeom>
          <a:blipFill>
            <a:blip r:embed="rId8"/>
            <a:stretch>
              <a:fillRect l="0" t="0" r="0" b="0"/>
            </a:stretch>
          </a:blipFill>
        </p:spPr>
      </p:sp>
      <p:sp>
        <p:nvSpPr>
          <p:cNvPr name="Freeform 6" id="6"/>
          <p:cNvSpPr/>
          <p:nvPr/>
        </p:nvSpPr>
        <p:spPr>
          <a:xfrm flipH="false" flipV="false" rot="0">
            <a:off x="9602189" y="5715238"/>
            <a:ext cx="7657111" cy="4307125"/>
          </a:xfrm>
          <a:custGeom>
            <a:avLst/>
            <a:gdLst/>
            <a:ahLst/>
            <a:cxnLst/>
            <a:rect r="r" b="b" t="t" l="l"/>
            <a:pathLst>
              <a:path h="4307125" w="7657111">
                <a:moveTo>
                  <a:pt x="0" y="0"/>
                </a:moveTo>
                <a:lnTo>
                  <a:pt x="7657111" y="0"/>
                </a:lnTo>
                <a:lnTo>
                  <a:pt x="7657111" y="4307125"/>
                </a:lnTo>
                <a:lnTo>
                  <a:pt x="0" y="4307125"/>
                </a:lnTo>
                <a:lnTo>
                  <a:pt x="0" y="0"/>
                </a:lnTo>
                <a:close/>
              </a:path>
            </a:pathLst>
          </a:custGeom>
          <a:blipFill>
            <a:blip r:embed="rId9"/>
            <a:stretch>
              <a:fillRect l="0" t="0" r="0" b="0"/>
            </a:stretch>
          </a:blipFill>
        </p:spPr>
      </p:sp>
      <p:sp>
        <p:nvSpPr>
          <p:cNvPr name="TextBox 7" id="7"/>
          <p:cNvSpPr txBox="true"/>
          <p:nvPr/>
        </p:nvSpPr>
        <p:spPr>
          <a:xfrm rot="0">
            <a:off x="514118" y="534988"/>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F</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inal System Training &amp; Deployment</a:t>
            </a:r>
          </a:p>
        </p:txBody>
      </p:sp>
      <p:sp>
        <p:nvSpPr>
          <p:cNvPr name="TextBox 8" id="8"/>
          <p:cNvSpPr txBox="true"/>
          <p:nvPr/>
        </p:nvSpPr>
        <p:spPr>
          <a:xfrm rot="0">
            <a:off x="514118" y="1809750"/>
            <a:ext cx="8857016" cy="74485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M</a:t>
            </a:r>
            <a:r>
              <a:rPr lang="en-US" sz="3000">
                <a:solidFill>
                  <a:srgbClr val="38B6FF"/>
                </a:solidFill>
                <a:latin typeface="IBM Plex Sans Condensed"/>
                <a:ea typeface="IBM Plex Sans Condensed"/>
                <a:cs typeface="IBM Plex Sans Condensed"/>
                <a:sym typeface="IBM Plex Sans Condensed"/>
              </a:rPr>
              <a:t>odel R</a:t>
            </a:r>
            <a:r>
              <a:rPr lang="en-US" sz="3000">
                <a:solidFill>
                  <a:srgbClr val="38B6FF"/>
                </a:solidFill>
                <a:latin typeface="IBM Plex Sans Condensed"/>
                <a:ea typeface="IBM Plex Sans Condensed"/>
                <a:cs typeface="IBM Plex Sans Condensed"/>
                <a:sym typeface="IBM Plex Sans Condensed"/>
              </a:rPr>
              <a:t>etraining: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Detection model retrained with updated object s</a:t>
            </a:r>
            <a:r>
              <a:rPr lang="en-US" sz="3000">
                <a:solidFill>
                  <a:srgbClr val="FFFFFF"/>
                </a:solidFill>
                <a:latin typeface="IBM Plex Sans Condensed"/>
                <a:ea typeface="IBM Plex Sans Condensed"/>
                <a:cs typeface="IBM Plex Sans Condensed"/>
                <a:sym typeface="IBM Plex Sans Condensed"/>
              </a:rPr>
              <a:t>et</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Training dataset: ~22,900 images (~4,580 per </a:t>
            </a:r>
            <a:r>
              <a:rPr lang="en-US" sz="3000">
                <a:solidFill>
                  <a:srgbClr val="FFFFFF"/>
                </a:solidFill>
                <a:latin typeface="IBM Plex Sans Condensed"/>
                <a:ea typeface="IBM Plex Sans Condensed"/>
                <a:cs typeface="IBM Plex Sans Condensed"/>
                <a:sym typeface="IBM Plex Sans Condensed"/>
              </a:rPr>
              <a:t>class)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Full pipeline deployed and tested on Raspberry Pi</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Results: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Improved pose stability for feature-based objects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Consistent TF frame visualization in RViz</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Minimal pose estimation jitter achieved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Detection and tracking operating reliably</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Remaining Challenge:</a:t>
            </a:r>
            <a:r>
              <a:rPr lang="en-US" sz="3000">
                <a:solidFill>
                  <a:srgbClr val="FFFFFF"/>
                </a:solidFill>
                <a:latin typeface="IBM Plex Sans Condensed"/>
                <a:ea typeface="IBM Plex Sans Condensed"/>
                <a:cs typeface="IBM Plex Sans Condensed"/>
                <a:sym typeface="IBM Plex Sans Condensed"/>
              </a:rPr>
              <a:t> Low frame rate performance requiring optimization.</a:t>
            </a:r>
          </a:p>
          <a:p>
            <a:pPr algn="l">
              <a:lnSpc>
                <a:spcPts val="4200"/>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656895" y="-5476010"/>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1409" y="389515"/>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Performa</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nce Optimization Attempts</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71409" y="1238250"/>
            <a:ext cx="16745182" cy="90487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B</a:t>
            </a:r>
            <a:r>
              <a:rPr lang="en-US" sz="3000">
                <a:solidFill>
                  <a:srgbClr val="38B6FF"/>
                </a:solidFill>
                <a:latin typeface="IBM Plex Sans Condensed"/>
                <a:ea typeface="IBM Plex Sans Condensed"/>
                <a:cs typeface="IBM Plex Sans Condensed"/>
                <a:sym typeface="IBM Plex Sans Condensed"/>
              </a:rPr>
              <a:t>ottl</a:t>
            </a:r>
            <a:r>
              <a:rPr lang="en-US" sz="3000">
                <a:solidFill>
                  <a:srgbClr val="38B6FF"/>
                </a:solidFill>
                <a:latin typeface="IBM Plex Sans Condensed"/>
                <a:ea typeface="IBM Plex Sans Condensed"/>
                <a:cs typeface="IBM Plex Sans Condensed"/>
                <a:sym typeface="IBM Plex Sans Condensed"/>
              </a:rPr>
              <a:t>eneck Identification:</a:t>
            </a:r>
            <a:r>
              <a:rPr lang="en-US" sz="3000">
                <a:solidFill>
                  <a:srgbClr val="38B6FF"/>
                </a:solidFill>
                <a:latin typeface="IBM Plex Sans Condensed"/>
                <a:ea typeface="IBM Plex Sans Condensed"/>
                <a:cs typeface="IBM Plex Sans Condensed"/>
                <a:sym typeface="IBM Plex Sans Condensed"/>
              </a:rPr>
              <a:t> </a:t>
            </a:r>
            <a:r>
              <a:rPr lang="en-US" sz="3000">
                <a:solidFill>
                  <a:srgbClr val="FFFFFF"/>
                </a:solidFill>
                <a:latin typeface="IBM Plex Sans Condensed"/>
                <a:ea typeface="IBM Plex Sans Condensed"/>
                <a:cs typeface="IBM Plex Sans Condensed"/>
                <a:sym typeface="IBM Plex Sans Condensed"/>
              </a:rPr>
              <a:t>YOLO infer</a:t>
            </a:r>
            <a:r>
              <a:rPr lang="en-US" sz="3000">
                <a:solidFill>
                  <a:srgbClr val="FFFFFF"/>
                </a:solidFill>
                <a:latin typeface="IBM Plex Sans Condensed"/>
                <a:ea typeface="IBM Plex Sans Condensed"/>
                <a:cs typeface="IBM Plex Sans Condensed"/>
                <a:sym typeface="IBM Plex Sans Condensed"/>
              </a:rPr>
              <a:t>ence identified as pri</a:t>
            </a:r>
            <a:r>
              <a:rPr lang="en-US" sz="3000">
                <a:solidFill>
                  <a:srgbClr val="FFFFFF"/>
                </a:solidFill>
                <a:latin typeface="IBM Plex Sans Condensed"/>
                <a:ea typeface="IBM Plex Sans Condensed"/>
                <a:cs typeface="IBM Plex Sans Condensed"/>
                <a:sym typeface="IBM Plex Sans Condensed"/>
              </a:rPr>
              <a:t>mary bottleneck (150-300ms per frame on RPi CPU)</a:t>
            </a:r>
          </a:p>
          <a:p>
            <a:pPr algn="l">
              <a:lnSpc>
                <a:spcPts val="4200"/>
              </a:lnSpc>
            </a:pPr>
            <a:r>
              <a:rPr lang="en-US" sz="3000">
                <a:solidFill>
                  <a:srgbClr val="38B6FF"/>
                </a:solidFill>
                <a:latin typeface="IBM Plex Sans Condensed"/>
                <a:ea typeface="IBM Plex Sans Condensed"/>
                <a:cs typeface="IBM Plex Sans Condensed"/>
                <a:sym typeface="IBM Plex Sans Condensed"/>
              </a:rPr>
              <a:t>Optimization Strategies Attempted:</a:t>
            </a:r>
            <a:r>
              <a:rPr lang="en-US" sz="3000">
                <a:solidFill>
                  <a:srgbClr val="38B6FF"/>
                </a:solidFill>
                <a:latin typeface="IBM Plex Sans Condensed"/>
                <a:ea typeface="IBM Plex Sans Condensed"/>
                <a:cs typeface="IBM Plex Sans Condensed"/>
                <a:sym typeface="IBM Plex Sans Condensed"/>
              </a:rPr>
              <a:t> Multiple optimization techniques tested including: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Multi-threading architecture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Model format conversion (ONNX, TFLite, NCNN) [ONNX Successful]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Camera resolution reduction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YOLOv5 alternative model trial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ORB feature count reduction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RANSAC iteration optimization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Adaptive frame skipping (SUCCESSFUL)</a:t>
            </a:r>
          </a:p>
          <a:p>
            <a:pPr algn="l">
              <a:lnSpc>
                <a:spcPts val="4200"/>
              </a:lnSpc>
            </a:pPr>
            <a:r>
              <a:rPr lang="en-US" sz="3000">
                <a:solidFill>
                  <a:srgbClr val="38B6FF"/>
                </a:solidFill>
                <a:latin typeface="IBM Plex Sans Condensed"/>
                <a:ea typeface="IBM Plex Sans Condensed"/>
                <a:cs typeface="IBM Plex Sans Condensed"/>
                <a:sym typeface="IBM Plex Sans Condensed"/>
              </a:rPr>
              <a:t>Critical Finding:</a:t>
            </a:r>
            <a:r>
              <a:rPr lang="en-US" sz="3000">
                <a:solidFill>
                  <a:srgbClr val="38B6FF"/>
                </a:solidFill>
                <a:latin typeface="IBM Plex Sans Condensed"/>
                <a:ea typeface="IBM Plex Sans Condensed"/>
                <a:cs typeface="IBM Plex Sans Condensed"/>
                <a:sym typeface="IBM Plex Sans Condensed"/>
              </a:rPr>
              <a:t> </a:t>
            </a:r>
            <a:r>
              <a:rPr lang="en-US" sz="3000">
                <a:solidFill>
                  <a:srgbClr val="FFFFFF"/>
                </a:solidFill>
                <a:latin typeface="IBM Plex Sans Condensed"/>
                <a:ea typeface="IBM Plex Sans Condensed"/>
                <a:cs typeface="IBM Plex Sans Condensed"/>
                <a:sym typeface="IBM Plex Sans Condensed"/>
              </a:rPr>
              <a:t>YOLO is both the bottleneck AND essential—tracking cannot function without accurate detections.</a:t>
            </a:r>
          </a:p>
          <a:p>
            <a:pPr algn="l">
              <a:lnSpc>
                <a:spcPts val="4200"/>
              </a:lnSpc>
            </a:pPr>
            <a:r>
              <a:rPr lang="en-US" sz="3000">
                <a:solidFill>
                  <a:srgbClr val="38B6FF"/>
                </a:solidFill>
                <a:latin typeface="IBM Plex Sans Condensed"/>
                <a:ea typeface="IBM Plex Sans Condensed"/>
                <a:cs typeface="IBM Plex Sans Condensed"/>
                <a:sym typeface="IBM Plex Sans Condensed"/>
              </a:rPr>
              <a:t>S</a:t>
            </a:r>
            <a:r>
              <a:rPr lang="en-US" sz="3000">
                <a:solidFill>
                  <a:srgbClr val="38B6FF"/>
                </a:solidFill>
                <a:latin typeface="IBM Plex Sans Condensed"/>
                <a:ea typeface="IBM Plex Sans Condensed"/>
                <a:cs typeface="IBM Plex Sans Condensed"/>
                <a:sym typeface="IBM Plex Sans Condensed"/>
              </a:rPr>
              <a:t>olution Implemented: </a:t>
            </a:r>
            <a:r>
              <a:rPr lang="en-US" sz="3000">
                <a:solidFill>
                  <a:srgbClr val="FFFFFF"/>
                </a:solidFill>
                <a:latin typeface="IBM Plex Sans Condensed"/>
                <a:ea typeface="IBM Plex Sans Condensed"/>
                <a:cs typeface="IBM Plex Sans Condensed"/>
                <a:sym typeface="IBM Plex Sans Condensed"/>
              </a:rPr>
              <a:t>Adaptive frame skipping reduces YOLO frequency when objects are stable, caching detections between frames while maintaining accuracy.</a:t>
            </a:r>
          </a:p>
          <a:p>
            <a:pPr algn="l">
              <a:lnSpc>
                <a:spcPts val="4200"/>
              </a:lnSpc>
            </a:pPr>
            <a:r>
              <a:rPr lang="en-US" sz="3000">
                <a:solidFill>
                  <a:srgbClr val="38B6FF"/>
                </a:solidFill>
                <a:latin typeface="IBM Plex Sans Condensed"/>
                <a:ea typeface="IBM Plex Sans Condensed"/>
                <a:cs typeface="IBM Plex Sans Condensed"/>
                <a:sym typeface="IBM Plex Sans Condensed"/>
              </a:rPr>
              <a:t>Result: </a:t>
            </a:r>
            <a:r>
              <a:rPr lang="en-US" sz="3000">
                <a:solidFill>
                  <a:srgbClr val="FFFFFF"/>
                </a:solidFill>
                <a:latin typeface="IBM Plex Sans Condensed"/>
                <a:ea typeface="IBM Plex Sans Condensed"/>
                <a:cs typeface="IBM Plex Sans Condensed"/>
                <a:sym typeface="IBM Plex Sans Condensed"/>
              </a:rPr>
              <a:t>FPS improved from 0.4 → 1.8-2.0 FPS through intelligent detection caching without compromising tracking reliability.</a:t>
            </a: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656895" y="-5476010"/>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8679365" y="-11175581"/>
            <a:ext cx="15641060" cy="15641060"/>
          </a:xfrm>
          <a:custGeom>
            <a:avLst/>
            <a:gdLst/>
            <a:ahLst/>
            <a:cxnLst/>
            <a:rect r="r" b="b" t="t" l="l"/>
            <a:pathLst>
              <a:path h="15641060" w="15641060">
                <a:moveTo>
                  <a:pt x="0" y="0"/>
                </a:moveTo>
                <a:lnTo>
                  <a:pt x="15641061" y="0"/>
                </a:lnTo>
                <a:lnTo>
                  <a:pt x="15641061"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1409" y="534988"/>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Final System Performa</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nce &amp; Conclusions</a:t>
            </a:r>
          </a:p>
        </p:txBody>
      </p:sp>
      <p:sp>
        <p:nvSpPr>
          <p:cNvPr name="Freeform 5" id="5"/>
          <p:cNvSpPr/>
          <p:nvPr/>
        </p:nvSpPr>
        <p:spPr>
          <a:xfrm flipH="false" flipV="false" rot="4040257">
            <a:off x="-2545115" y="6055095"/>
            <a:ext cx="18622487" cy="18622487"/>
          </a:xfrm>
          <a:custGeom>
            <a:avLst/>
            <a:gdLst/>
            <a:ahLst/>
            <a:cxnLst/>
            <a:rect r="r" b="b" t="t" l="l"/>
            <a:pathLst>
              <a:path h="18622487" w="18622487">
                <a:moveTo>
                  <a:pt x="0" y="0"/>
                </a:moveTo>
                <a:lnTo>
                  <a:pt x="18622487" y="0"/>
                </a:lnTo>
                <a:lnTo>
                  <a:pt x="18622487" y="18622487"/>
                </a:lnTo>
                <a:lnTo>
                  <a:pt x="0" y="186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71409" y="1662690"/>
            <a:ext cx="16745182" cy="79819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Current Performance: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System operates reliably at 1.8-2.0 FPS with adaptive frame skipping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All 5 objects tracked with stable 6DOF pose estimation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ROS2 TF publishing functional</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Pose estimation jitter minimized through direct 3D mapping approach</a:t>
            </a:r>
          </a:p>
          <a:p>
            <a:pPr algn="l">
              <a:lnSpc>
                <a:spcPts val="4200"/>
              </a:lnSpc>
            </a:pPr>
            <a:r>
              <a:rPr lang="en-US" sz="3000">
                <a:solidFill>
                  <a:srgbClr val="38B6FF"/>
                </a:solidFill>
                <a:latin typeface="IBM Plex Sans Condensed"/>
                <a:ea typeface="IBM Plex Sans Condensed"/>
                <a:cs typeface="IBM Plex Sans Condensed"/>
                <a:sym typeface="IBM Plex Sans Condensed"/>
              </a:rPr>
              <a:t>Hardware Limitation: </a:t>
            </a:r>
            <a:r>
              <a:rPr lang="en-US" sz="3000">
                <a:solidFill>
                  <a:srgbClr val="FFFFFF"/>
                </a:solidFill>
                <a:latin typeface="IBM Plex Sans Condensed"/>
                <a:ea typeface="IBM Plex Sans Condensed"/>
                <a:cs typeface="IBM Plex Sans Condensed"/>
                <a:sym typeface="IBM Plex Sans Condensed"/>
              </a:rPr>
              <a:t>Raspberry Pi 4 CPU reaches practical limits for real-time YOLO inference—further optimization yields diminishing returns.</a:t>
            </a:r>
          </a:p>
          <a:p>
            <a:pPr algn="l">
              <a:lnSpc>
                <a:spcPts val="4200"/>
              </a:lnSpc>
            </a:pPr>
            <a:r>
              <a:rPr lang="en-US" sz="3000">
                <a:solidFill>
                  <a:srgbClr val="38B6FF"/>
                </a:solidFill>
                <a:latin typeface="IBM Plex Sans Condensed"/>
                <a:ea typeface="IBM Plex Sans Condensed"/>
                <a:cs typeface="IBM Plex Sans Condensed"/>
                <a:sym typeface="IBM Plex Sans Condensed"/>
              </a:rPr>
              <a:t>Future Improvements Require: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Hardware acceleration (Coral TPU, Jetson Nano)</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C++ implementation with optimized libraries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Alternative lightweight detection architectures</a:t>
            </a:r>
          </a:p>
          <a:p>
            <a:pPr algn="l">
              <a:lnSpc>
                <a:spcPts val="4200"/>
              </a:lnSpc>
            </a:pPr>
            <a:r>
              <a:rPr lang="en-US" sz="3000">
                <a:solidFill>
                  <a:srgbClr val="38B6FF"/>
                </a:solidFill>
                <a:latin typeface="IBM Plex Sans Condensed"/>
                <a:ea typeface="IBM Plex Sans Condensed"/>
                <a:cs typeface="IBM Plex Sans Condensed"/>
                <a:sym typeface="IBM Plex Sans Condensed"/>
              </a:rPr>
              <a:t>Achievement: </a:t>
            </a:r>
            <a:r>
              <a:rPr lang="en-US" sz="3000">
                <a:solidFill>
                  <a:srgbClr val="FFFFFF"/>
                </a:solidFill>
                <a:latin typeface="IBM Plex Sans Condensed"/>
                <a:ea typeface="IBM Plex Sans Condensed"/>
                <a:cs typeface="IBM Plex Sans Condensed"/>
                <a:sym typeface="IBM Plex Sans Condensed"/>
              </a:rPr>
              <a:t>Fully functional multi-object 6DOF pose estimation system with ROS2 integration. System demonstrates effective optimization within embedded hardware constraints, achieving 5× FPS improvement through adaptive processing strategies</a:t>
            </a: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07704" y="-1736997"/>
            <a:ext cx="15641060" cy="15641060"/>
          </a:xfrm>
          <a:custGeom>
            <a:avLst/>
            <a:gdLst/>
            <a:ahLst/>
            <a:cxnLst/>
            <a:rect r="r" b="b" t="t" l="l"/>
            <a:pathLst>
              <a:path h="15641060" w="15641060">
                <a:moveTo>
                  <a:pt x="0" y="0"/>
                </a:moveTo>
                <a:lnTo>
                  <a:pt x="15641060" y="0"/>
                </a:lnTo>
                <a:lnTo>
                  <a:pt x="15641060"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36199" y="-5081155"/>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243721" y="2840886"/>
            <a:ext cx="5705308" cy="2307589"/>
          </a:xfrm>
          <a:prstGeom prst="rect">
            <a:avLst/>
          </a:prstGeom>
        </p:spPr>
        <p:txBody>
          <a:bodyPr anchor="t" rtlCol="false" tIns="0" lIns="0" bIns="0" rIns="0">
            <a:spAutoFit/>
          </a:bodyPr>
          <a:lstStyle/>
          <a:p>
            <a:pPr algn="ctr">
              <a:lnSpc>
                <a:spcPts val="18760"/>
              </a:lnSpc>
              <a:spcBef>
                <a:spcPct val="0"/>
              </a:spcBef>
            </a:pPr>
            <a:r>
              <a:rPr lang="en-US" sz="13400">
                <a:solidFill>
                  <a:srgbClr val="FFFFFF"/>
                </a:solidFill>
                <a:latin typeface="Neue Machina Light"/>
                <a:ea typeface="Neue Machina Light"/>
                <a:cs typeface="Neue Machina Light"/>
                <a:sym typeface="Neue Machina Light"/>
              </a:rPr>
              <a:t>Thank</a:t>
            </a:r>
          </a:p>
        </p:txBody>
      </p:sp>
      <p:sp>
        <p:nvSpPr>
          <p:cNvPr name="TextBox 6" id="6"/>
          <p:cNvSpPr txBox="true"/>
          <p:nvPr/>
        </p:nvSpPr>
        <p:spPr>
          <a:xfrm rot="0">
            <a:off x="7037154" y="4554386"/>
            <a:ext cx="4118443" cy="2307589"/>
          </a:xfrm>
          <a:prstGeom prst="rect">
            <a:avLst/>
          </a:prstGeom>
        </p:spPr>
        <p:txBody>
          <a:bodyPr anchor="t" rtlCol="false" tIns="0" lIns="0" bIns="0" rIns="0">
            <a:spAutoFit/>
          </a:bodyPr>
          <a:lstStyle/>
          <a:p>
            <a:pPr algn="ctr">
              <a:lnSpc>
                <a:spcPts val="18760"/>
              </a:lnSpc>
              <a:spcBef>
                <a:spcPct val="0"/>
              </a:spcBef>
            </a:pPr>
            <a:r>
              <a:rPr lang="en-US" sz="13400">
                <a:solidFill>
                  <a:srgbClr val="FFFFFF"/>
                </a:solidFill>
                <a:latin typeface="Neue Machina Light"/>
                <a:ea typeface="Neue Machina Light"/>
                <a:cs typeface="Neue Machina Light"/>
                <a:sym typeface="Neue Machina Light"/>
              </a:rPr>
              <a:t>You</a:t>
            </a:r>
          </a:p>
        </p:txBody>
      </p:sp>
      <p:sp>
        <p:nvSpPr>
          <p:cNvPr name="TextBox 7" id="7"/>
          <p:cNvSpPr txBox="true"/>
          <p:nvPr/>
        </p:nvSpPr>
        <p:spPr>
          <a:xfrm rot="0">
            <a:off x="1028700" y="981075"/>
            <a:ext cx="9462868" cy="405765"/>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IBM Plex Sans Condensed"/>
                <a:ea typeface="IBM Plex Sans Condensed"/>
                <a:cs typeface="IBM Plex Sans Condensed"/>
                <a:sym typeface="IBM Plex Sans Condensed"/>
              </a:rPr>
              <a:t>OBJECT DETECTION AND POSE ESTIMATION WITH ROS2 INTEGRATION</a:t>
            </a:r>
          </a:p>
        </p:txBody>
      </p:sp>
      <p:sp>
        <p:nvSpPr>
          <p:cNvPr name="Freeform 8" id="8"/>
          <p:cNvSpPr/>
          <p:nvPr/>
        </p:nvSpPr>
        <p:spPr>
          <a:xfrm flipH="false" flipV="false" rot="0">
            <a:off x="14357860" y="869559"/>
            <a:ext cx="721969" cy="743601"/>
          </a:xfrm>
          <a:custGeom>
            <a:avLst/>
            <a:gdLst/>
            <a:ahLst/>
            <a:cxnLst/>
            <a:rect r="r" b="b" t="t" l="l"/>
            <a:pathLst>
              <a:path h="743601" w="721969">
                <a:moveTo>
                  <a:pt x="0" y="0"/>
                </a:moveTo>
                <a:lnTo>
                  <a:pt x="721969" y="0"/>
                </a:lnTo>
                <a:lnTo>
                  <a:pt x="721969" y="743602"/>
                </a:lnTo>
                <a:lnTo>
                  <a:pt x="0" y="743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5172871" y="946817"/>
            <a:ext cx="2032051" cy="509938"/>
          </a:xfrm>
          <a:prstGeom prst="rect">
            <a:avLst/>
          </a:prstGeom>
        </p:spPr>
        <p:txBody>
          <a:bodyPr anchor="t" rtlCol="false" tIns="0" lIns="0" bIns="0" rIns="0">
            <a:spAutoFit/>
          </a:bodyPr>
          <a:lstStyle/>
          <a:p>
            <a:pPr algn="ctr">
              <a:lnSpc>
                <a:spcPts val="3918"/>
              </a:lnSpc>
              <a:spcBef>
                <a:spcPct val="0"/>
              </a:spcBef>
            </a:pPr>
            <a:r>
              <a:rPr lang="en-US" b="true" sz="2798">
                <a:solidFill>
                  <a:srgbClr val="FFFFFF"/>
                </a:solidFill>
                <a:latin typeface="Poppins Medium"/>
                <a:ea typeface="Poppins Medium"/>
                <a:cs typeface="Poppins Medium"/>
                <a:sym typeface="Poppins Medium"/>
              </a:rPr>
              <a:t>GROUP 2</a:t>
            </a:r>
          </a:p>
        </p:txBody>
      </p:sp>
      <p:sp>
        <p:nvSpPr>
          <p:cNvPr name="TextBox 10" id="10"/>
          <p:cNvSpPr txBox="true"/>
          <p:nvPr/>
        </p:nvSpPr>
        <p:spPr>
          <a:xfrm rot="0">
            <a:off x="1028700" y="8852535"/>
            <a:ext cx="2980413" cy="405765"/>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IBM Plex Sans Condensed"/>
                <a:ea typeface="IBM Plex Sans Condensed"/>
                <a:cs typeface="IBM Plex Sans Condensed"/>
                <a:sym typeface="IBM Plex Sans Condensed"/>
              </a:rPr>
              <a:t>10/DEC/2025</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854607">
            <a:off x="-8815894" y="-7882609"/>
            <a:ext cx="14986279" cy="14986279"/>
          </a:xfrm>
          <a:custGeom>
            <a:avLst/>
            <a:gdLst/>
            <a:ahLst/>
            <a:cxnLst/>
            <a:rect r="r" b="b" t="t" l="l"/>
            <a:pathLst>
              <a:path h="14986279" w="14986279">
                <a:moveTo>
                  <a:pt x="0" y="0"/>
                </a:moveTo>
                <a:lnTo>
                  <a:pt x="14986279" y="0"/>
                </a:lnTo>
                <a:lnTo>
                  <a:pt x="14986279" y="14986280"/>
                </a:lnTo>
                <a:lnTo>
                  <a:pt x="0" y="14986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54607">
            <a:off x="4889364" y="-4636944"/>
            <a:ext cx="14497423" cy="14497423"/>
          </a:xfrm>
          <a:custGeom>
            <a:avLst/>
            <a:gdLst/>
            <a:ahLst/>
            <a:cxnLst/>
            <a:rect r="r" b="b" t="t" l="l"/>
            <a:pathLst>
              <a:path h="14497423" w="14497423">
                <a:moveTo>
                  <a:pt x="0" y="0"/>
                </a:moveTo>
                <a:lnTo>
                  <a:pt x="14497423" y="0"/>
                </a:lnTo>
                <a:lnTo>
                  <a:pt x="14497423" y="14497423"/>
                </a:lnTo>
                <a:lnTo>
                  <a:pt x="0" y="14497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54607">
            <a:off x="4168155" y="-6759101"/>
            <a:ext cx="17771659" cy="17771659"/>
          </a:xfrm>
          <a:custGeom>
            <a:avLst/>
            <a:gdLst/>
            <a:ahLst/>
            <a:cxnLst/>
            <a:rect r="r" b="b" t="t" l="l"/>
            <a:pathLst>
              <a:path h="17771659" w="17771659">
                <a:moveTo>
                  <a:pt x="0" y="0"/>
                </a:moveTo>
                <a:lnTo>
                  <a:pt x="17771659" y="0"/>
                </a:lnTo>
                <a:lnTo>
                  <a:pt x="17771659" y="17771659"/>
                </a:lnTo>
                <a:lnTo>
                  <a:pt x="0" y="17771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914400"/>
            <a:ext cx="13787156" cy="873125"/>
          </a:xfrm>
          <a:prstGeom prst="rect">
            <a:avLst/>
          </a:prstGeom>
        </p:spPr>
        <p:txBody>
          <a:bodyPr anchor="t" rtlCol="false" tIns="0" lIns="0" bIns="0" rIns="0">
            <a:spAutoFit/>
          </a:bodyPr>
          <a:lstStyle/>
          <a:p>
            <a:pPr algn="l">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Problem Statement</a:t>
            </a:r>
          </a:p>
        </p:txBody>
      </p:sp>
      <p:sp>
        <p:nvSpPr>
          <p:cNvPr name="TextBox 6" id="6"/>
          <p:cNvSpPr txBox="true"/>
          <p:nvPr/>
        </p:nvSpPr>
        <p:spPr>
          <a:xfrm rot="0">
            <a:off x="1028700" y="2514600"/>
            <a:ext cx="16230600" cy="5210175"/>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IBM Plex Sans Condensed"/>
                <a:ea typeface="IBM Plex Sans Condensed"/>
                <a:cs typeface="IBM Plex Sans Condensed"/>
                <a:sym typeface="IBM Plex Sans Condensed"/>
              </a:rPr>
              <a:t>While fidu</a:t>
            </a:r>
            <a:r>
              <a:rPr lang="en-US" sz="2999">
                <a:solidFill>
                  <a:srgbClr val="FFFFFF"/>
                </a:solidFill>
                <a:latin typeface="IBM Plex Sans Condensed"/>
                <a:ea typeface="IBM Plex Sans Condensed"/>
                <a:cs typeface="IBM Plex Sans Condensed"/>
                <a:sym typeface="IBM Plex Sans Condensed"/>
              </a:rPr>
              <a:t>cial markers such as ArUco tags make pose estimation reliable, they are not always available or practical in real-world environments.</a:t>
            </a:r>
          </a:p>
          <a:p>
            <a:pPr algn="l">
              <a:lnSpc>
                <a:spcPts val="4199"/>
              </a:lnSpc>
              <a:spcBef>
                <a:spcPct val="0"/>
              </a:spcBef>
            </a:pPr>
          </a:p>
          <a:p>
            <a:pPr algn="l">
              <a:lnSpc>
                <a:spcPts val="4199"/>
              </a:lnSpc>
              <a:spcBef>
                <a:spcPct val="0"/>
              </a:spcBef>
            </a:pPr>
            <a:r>
              <a:rPr lang="en-US" sz="2999">
                <a:solidFill>
                  <a:srgbClr val="FFFFFF"/>
                </a:solidFill>
                <a:latin typeface="IBM Plex Sans Condensed"/>
                <a:ea typeface="IBM Plex Sans Condensed"/>
                <a:cs typeface="IBM Plex Sans Condensed"/>
                <a:sym typeface="IBM Plex Sans Condensed"/>
              </a:rPr>
              <a:t>Marker-less pose estimation is more flexible but significantly more challenging, especially when deployed on resource-limited platforms like the Raspberry Pi.</a:t>
            </a:r>
          </a:p>
          <a:p>
            <a:pPr algn="l">
              <a:lnSpc>
                <a:spcPts val="4199"/>
              </a:lnSpc>
              <a:spcBef>
                <a:spcPct val="0"/>
              </a:spcBef>
            </a:pPr>
          </a:p>
          <a:p>
            <a:pPr algn="l">
              <a:lnSpc>
                <a:spcPts val="4199"/>
              </a:lnSpc>
              <a:spcBef>
                <a:spcPct val="0"/>
              </a:spcBef>
            </a:pPr>
            <a:r>
              <a:rPr lang="en-US" sz="2999">
                <a:solidFill>
                  <a:srgbClr val="FFFFFF"/>
                </a:solidFill>
                <a:latin typeface="IBM Plex Sans Condensed"/>
                <a:ea typeface="IBM Plex Sans Condensed"/>
                <a:cs typeface="IBM Plex Sans Condensed"/>
                <a:sym typeface="IBM Plex Sans Condensed"/>
              </a:rPr>
              <a:t>This project tackles these challenges by combining marker-based and marker-less pose estimation methods within a single ROS-based pipeline, and by publishing all detected object poses as TF frames, allowing consistent spatial representation and visual validation in RViz.</a:t>
            </a:r>
          </a:p>
          <a:p>
            <a:pPr algn="l">
              <a:lnSpc>
                <a:spcPts val="4199"/>
              </a:lnSpc>
              <a:spcBef>
                <a:spcPct val="0"/>
              </a:spcBef>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07704" y="-1736997"/>
            <a:ext cx="15641060" cy="15641060"/>
          </a:xfrm>
          <a:custGeom>
            <a:avLst/>
            <a:gdLst/>
            <a:ahLst/>
            <a:cxnLst/>
            <a:rect r="r" b="b" t="t" l="l"/>
            <a:pathLst>
              <a:path h="15641060" w="15641060">
                <a:moveTo>
                  <a:pt x="0" y="0"/>
                </a:moveTo>
                <a:lnTo>
                  <a:pt x="15641060" y="0"/>
                </a:lnTo>
                <a:lnTo>
                  <a:pt x="15641060" y="15641061"/>
                </a:lnTo>
                <a:lnTo>
                  <a:pt x="0" y="15641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228381" y="-5081155"/>
            <a:ext cx="15083864" cy="15083864"/>
          </a:xfrm>
          <a:custGeom>
            <a:avLst/>
            <a:gdLst/>
            <a:ahLst/>
            <a:cxnLst/>
            <a:rect r="r" b="b" t="t" l="l"/>
            <a:pathLst>
              <a:path h="15083864" w="15083864">
                <a:moveTo>
                  <a:pt x="0" y="0"/>
                </a:moveTo>
                <a:lnTo>
                  <a:pt x="15083864" y="0"/>
                </a:lnTo>
                <a:lnTo>
                  <a:pt x="15083864"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32751" y="1604563"/>
            <a:ext cx="5135853" cy="7989105"/>
          </a:xfrm>
          <a:custGeom>
            <a:avLst/>
            <a:gdLst/>
            <a:ahLst/>
            <a:cxnLst/>
            <a:rect r="r" b="b" t="t" l="l"/>
            <a:pathLst>
              <a:path h="7989105" w="5135853">
                <a:moveTo>
                  <a:pt x="0" y="0"/>
                </a:moveTo>
                <a:lnTo>
                  <a:pt x="5135853" y="0"/>
                </a:lnTo>
                <a:lnTo>
                  <a:pt x="5135853" y="7989105"/>
                </a:lnTo>
                <a:lnTo>
                  <a:pt x="0" y="7989105"/>
                </a:lnTo>
                <a:lnTo>
                  <a:pt x="0" y="0"/>
                </a:lnTo>
                <a:close/>
              </a:path>
            </a:pathLst>
          </a:custGeom>
          <a:blipFill>
            <a:blip r:embed="rId8"/>
            <a:stretch>
              <a:fillRect l="0" t="0" r="0" b="0"/>
            </a:stretch>
          </a:blipFill>
        </p:spPr>
      </p:sp>
      <p:sp>
        <p:nvSpPr>
          <p:cNvPr name="TextBox 6" id="6"/>
          <p:cNvSpPr txBox="true"/>
          <p:nvPr/>
        </p:nvSpPr>
        <p:spPr>
          <a:xfrm rot="0">
            <a:off x="512195" y="534988"/>
            <a:ext cx="13787156" cy="873125"/>
          </a:xfrm>
          <a:prstGeom prst="rect">
            <a:avLst/>
          </a:prstGeom>
        </p:spPr>
        <p:txBody>
          <a:bodyPr anchor="t" rtlCol="false" tIns="0" lIns="0" bIns="0" rIns="0">
            <a:spAutoFit/>
          </a:bodyPr>
          <a:lstStyle/>
          <a:p>
            <a:pPr algn="l">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Git-Based Development Workflow:</a:t>
            </a:r>
          </a:p>
        </p:txBody>
      </p:sp>
      <p:sp>
        <p:nvSpPr>
          <p:cNvPr name="TextBox 7" id="7"/>
          <p:cNvSpPr txBox="true"/>
          <p:nvPr/>
        </p:nvSpPr>
        <p:spPr>
          <a:xfrm rot="0">
            <a:off x="512195" y="1556938"/>
            <a:ext cx="11094747" cy="8353425"/>
          </a:xfrm>
          <a:prstGeom prst="rect">
            <a:avLst/>
          </a:prstGeom>
        </p:spPr>
        <p:txBody>
          <a:bodyPr anchor="t" rtlCol="false" tIns="0" lIns="0" bIns="0" rIns="0">
            <a:spAutoFit/>
          </a:bodyPr>
          <a:lstStyle/>
          <a:p>
            <a:pPr algn="l">
              <a:lnSpc>
                <a:spcPts val="4199"/>
              </a:lnSpc>
              <a:spcBef>
                <a:spcPct val="0"/>
              </a:spcBef>
            </a:pPr>
            <a:r>
              <a:rPr lang="en-US" sz="2999">
                <a:solidFill>
                  <a:srgbClr val="38B6FF"/>
                </a:solidFill>
                <a:latin typeface="IBM Plex Sans Condensed"/>
                <a:ea typeface="IBM Plex Sans Condensed"/>
                <a:cs typeface="IBM Plex Sans Condensed"/>
                <a:sym typeface="IBM Plex Sans Condensed"/>
              </a:rPr>
              <a:t>Init</a:t>
            </a:r>
            <a:r>
              <a:rPr lang="en-US" sz="2999">
                <a:solidFill>
                  <a:srgbClr val="38B6FF"/>
                </a:solidFill>
                <a:latin typeface="IBM Plex Sans Condensed"/>
                <a:ea typeface="IBM Plex Sans Condensed"/>
                <a:cs typeface="IBM Plex Sans Condensed"/>
                <a:sym typeface="IBM Plex Sans Condensed"/>
              </a:rPr>
              <a:t>ial Setup:</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Shared Git repository created at project start</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All collaborators added with SSH access configured</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Remote deployment enabled from development PC to Raspberry Pi</a:t>
            </a:r>
          </a:p>
          <a:p>
            <a:pPr algn="l">
              <a:lnSpc>
                <a:spcPts val="4199"/>
              </a:lnSpc>
              <a:spcBef>
                <a:spcPct val="0"/>
              </a:spcBef>
            </a:pPr>
          </a:p>
          <a:p>
            <a:pPr algn="l">
              <a:lnSpc>
                <a:spcPts val="4199"/>
              </a:lnSpc>
              <a:spcBef>
                <a:spcPct val="0"/>
              </a:spcBef>
            </a:pPr>
            <a:r>
              <a:rPr lang="en-US" sz="2999">
                <a:solidFill>
                  <a:srgbClr val="38B6FF"/>
                </a:solidFill>
                <a:latin typeface="IBM Plex Sans Condensed"/>
                <a:ea typeface="IBM Plex Sans Condensed"/>
                <a:cs typeface="IBM Plex Sans Condensed"/>
                <a:sym typeface="IBM Plex Sans Condensed"/>
              </a:rPr>
              <a:t>Iterative Development Process:</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Code developed and tested on local PC</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Changes pushed to repository</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Raspberry Pi pulls latest code for hardware testing</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Results inform next iteration</a:t>
            </a:r>
          </a:p>
          <a:p>
            <a:pPr algn="l">
              <a:lnSpc>
                <a:spcPts val="4199"/>
              </a:lnSpc>
              <a:spcBef>
                <a:spcPct val="0"/>
              </a:spcBef>
            </a:pPr>
          </a:p>
          <a:p>
            <a:pPr algn="l">
              <a:lnSpc>
                <a:spcPts val="4199"/>
              </a:lnSpc>
              <a:spcBef>
                <a:spcPct val="0"/>
              </a:spcBef>
            </a:pPr>
            <a:r>
              <a:rPr lang="en-US" sz="2999">
                <a:solidFill>
                  <a:srgbClr val="38B6FF"/>
                </a:solidFill>
                <a:latin typeface="IBM Plex Sans Condensed"/>
                <a:ea typeface="IBM Plex Sans Condensed"/>
                <a:cs typeface="IBM Plex Sans Condensed"/>
                <a:sym typeface="IBM Plex Sans Condensed"/>
              </a:rPr>
              <a:t>Benefits:</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Consistent codebase across devices</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Easy rollback when optimizations failed</a:t>
            </a:r>
          </a:p>
          <a:p>
            <a:pPr algn="l" marL="647698" indent="-323849" lvl="1">
              <a:lnSpc>
                <a:spcPts val="4199"/>
              </a:lnSpc>
              <a:spcBef>
                <a:spcPct val="0"/>
              </a:spcBef>
              <a:buFont typeface="Arial"/>
              <a:buChar char="•"/>
            </a:pPr>
            <a:r>
              <a:rPr lang="en-US" sz="2999">
                <a:solidFill>
                  <a:srgbClr val="FFFFFF"/>
                </a:solidFill>
                <a:latin typeface="IBM Plex Sans Condensed"/>
                <a:ea typeface="IBM Plex Sans Condensed"/>
                <a:cs typeface="IBM Plex Sans Condensed"/>
                <a:sym typeface="IBM Plex Sans Condensed"/>
              </a:rPr>
              <a:t>Rapid testing cycles with synchronized environments</a:t>
            </a:r>
          </a:p>
          <a:p>
            <a:pPr algn="l">
              <a:lnSpc>
                <a:spcPts val="4199"/>
              </a:lnSpc>
              <a:spcBef>
                <a:spcPct val="0"/>
              </a:spcBef>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512645" y="-3527125"/>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704792"/>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Identifying High-Risk Components</a:t>
            </a:r>
          </a:p>
        </p:txBody>
      </p:sp>
      <p:sp>
        <p:nvSpPr>
          <p:cNvPr name="TextBox 6" id="6"/>
          <p:cNvSpPr txBox="true"/>
          <p:nvPr/>
        </p:nvSpPr>
        <p:spPr>
          <a:xfrm rot="0">
            <a:off x="1028700" y="1912257"/>
            <a:ext cx="16230600" cy="63817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Our Analysis</a:t>
            </a:r>
          </a:p>
          <a:p>
            <a:pPr algn="l">
              <a:lnSpc>
                <a:spcPts val="4200"/>
              </a:lnSpc>
            </a:pPr>
            <a:r>
              <a:rPr lang="en-US" sz="3000">
                <a:solidFill>
                  <a:srgbClr val="FFFFFF"/>
                </a:solidFill>
                <a:latin typeface="IBM Plex Sans Condensed"/>
                <a:ea typeface="IBM Plex Sans Condensed"/>
                <a:cs typeface="IBM Plex Sans Condensed"/>
                <a:sym typeface="IBM Plex Sans Condensed"/>
              </a:rPr>
              <a:t>After reviewing the assessment brief and all required components, we identified markerless pose estimation as the most challenging aspect of the project. Unlike ArUco-based detection, markerless objects have no predefined reference pattern and are highly sensitive to texture, lighting, and object geometry.</a:t>
            </a:r>
          </a:p>
          <a:p>
            <a:pPr algn="l">
              <a:lnSpc>
                <a:spcPts val="4200"/>
              </a:lnSpc>
            </a:pPr>
          </a:p>
          <a:p>
            <a:pPr algn="l">
              <a:lnSpc>
                <a:spcPts val="4200"/>
              </a:lnSpc>
            </a:pPr>
            <a:r>
              <a:rPr lang="en-US" sz="3000">
                <a:solidFill>
                  <a:srgbClr val="38B6FF"/>
                </a:solidFill>
                <a:latin typeface="IBM Plex Sans Condensed"/>
                <a:ea typeface="IBM Plex Sans Condensed"/>
                <a:cs typeface="IBM Plex Sans Condensed"/>
                <a:sym typeface="IBM Plex Sans Condensed"/>
              </a:rPr>
              <a:t>Why This Became Our Focus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Markerless pose estimation posed the highest risk of failure.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Early progress here was critical to prevent downstream bottlenecks.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We began by evaluating which objects were suitable based on texture richness, shape consistency, and lighting robustness.</a:t>
            </a:r>
          </a:p>
          <a:p>
            <a:pPr algn="l">
              <a:lnSpc>
                <a:spcPts val="4200"/>
              </a:lnSpc>
              <a:spcBef>
                <a:spcPct val="0"/>
              </a:spcBef>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704792"/>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Ap</a:t>
            </a: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proach 1 – Keypoint Based Pose Estimation</a:t>
            </a:r>
          </a:p>
        </p:txBody>
      </p:sp>
      <p:sp>
        <p:nvSpPr>
          <p:cNvPr name="TextBox 6" id="6"/>
          <p:cNvSpPr txBox="true"/>
          <p:nvPr/>
        </p:nvSpPr>
        <p:spPr>
          <a:xfrm rot="0">
            <a:off x="1028700" y="1912257"/>
            <a:ext cx="16230600" cy="7981950"/>
          </a:xfrm>
          <a:prstGeom prst="rect">
            <a:avLst/>
          </a:prstGeom>
        </p:spPr>
        <p:txBody>
          <a:bodyPr anchor="t" rtlCol="false" tIns="0" lIns="0" bIns="0" rIns="0">
            <a:spAutoFit/>
          </a:bodyPr>
          <a:lstStyle/>
          <a:p>
            <a:pPr algn="l">
              <a:lnSpc>
                <a:spcPts val="4200"/>
              </a:lnSpc>
              <a:spcBef>
                <a:spcPct val="0"/>
              </a:spcBef>
            </a:pPr>
            <a:r>
              <a:rPr lang="en-US" sz="3000">
                <a:solidFill>
                  <a:srgbClr val="38B6FF"/>
                </a:solidFill>
                <a:latin typeface="IBM Plex Sans Condensed"/>
                <a:ea typeface="IBM Plex Sans Condensed"/>
                <a:cs typeface="IBM Plex Sans Condensed"/>
                <a:sym typeface="IBM Plex Sans Condensed"/>
              </a:rPr>
              <a:t>What Is</a:t>
            </a:r>
            <a:r>
              <a:rPr lang="en-US" sz="3000">
                <a:solidFill>
                  <a:srgbClr val="38B6FF"/>
                </a:solidFill>
                <a:latin typeface="IBM Plex Sans Condensed"/>
                <a:ea typeface="IBM Plex Sans Condensed"/>
                <a:cs typeface="IBM Plex Sans Condensed"/>
                <a:sym typeface="IBM Plex Sans Condensed"/>
              </a:rPr>
              <a:t> Keypoint Detection?</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A computer vision technique that identifies distinct, repeatable points on an object (e.g., corners, edges, textured regions).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Th</a:t>
            </a:r>
            <a:r>
              <a:rPr lang="en-US" sz="3000">
                <a:solidFill>
                  <a:srgbClr val="FFFFFF"/>
                </a:solidFill>
                <a:latin typeface="IBM Plex Sans Condensed"/>
                <a:ea typeface="IBM Plex Sans Condensed"/>
                <a:cs typeface="IBM Plex Sans Condensed"/>
                <a:sym typeface="IBM Plex Sans Condensed"/>
              </a:rPr>
              <a:t>ese keypoints are then described using feature descriptors (e.g., ORB, SIFT) and matched across images.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Once we match 2D image keypoints to known 3D keypoints, we can compute the object’s 6-DoF pose using PnP (Perspective-n-Point).</a:t>
            </a:r>
          </a:p>
          <a:p>
            <a:pPr algn="l">
              <a:lnSpc>
                <a:spcPts val="4200"/>
              </a:lnSpc>
              <a:spcBef>
                <a:spcPct val="0"/>
              </a:spcBef>
            </a:pPr>
          </a:p>
          <a:p>
            <a:pPr algn="l">
              <a:lnSpc>
                <a:spcPts val="4200"/>
              </a:lnSpc>
              <a:spcBef>
                <a:spcPct val="0"/>
              </a:spcBef>
            </a:pPr>
            <a:r>
              <a:rPr lang="en-US" sz="3000">
                <a:solidFill>
                  <a:srgbClr val="38B6FF"/>
                </a:solidFill>
                <a:latin typeface="IBM Plex Sans Condensed"/>
                <a:ea typeface="IBM Plex Sans Condensed"/>
                <a:cs typeface="IBM Plex Sans Condensed"/>
                <a:sym typeface="IBM Plex Sans Condensed"/>
              </a:rPr>
              <a:t>Why Keypoint Detection Suits Our Project</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Works well for markerless objects that have enough texture or geometric features.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Lightweight algorithms like ORB run efficiently on Raspberry Pi.</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Provides both object detection and pose estimation without needing markers.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Robust to partial occlusion and changes in orientation.</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Allows us to build a feature-based 3D model of the object for accurate pose recovery.</a:t>
            </a:r>
          </a:p>
          <a:p>
            <a:pPr algn="l">
              <a:lnSpc>
                <a:spcPts val="4200"/>
              </a:lnSpc>
              <a:spcBef>
                <a:spcPct val="0"/>
              </a:spcBef>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48780" y="1545183"/>
            <a:ext cx="4708190" cy="5191306"/>
          </a:xfrm>
          <a:custGeom>
            <a:avLst/>
            <a:gdLst/>
            <a:ahLst/>
            <a:cxnLst/>
            <a:rect r="r" b="b" t="t" l="l"/>
            <a:pathLst>
              <a:path h="5191306" w="4708190">
                <a:moveTo>
                  <a:pt x="0" y="0"/>
                </a:moveTo>
                <a:lnTo>
                  <a:pt x="4708190" y="0"/>
                </a:lnTo>
                <a:lnTo>
                  <a:pt x="4708190" y="5191306"/>
                </a:lnTo>
                <a:lnTo>
                  <a:pt x="0" y="5191306"/>
                </a:lnTo>
                <a:lnTo>
                  <a:pt x="0" y="0"/>
                </a:lnTo>
                <a:close/>
              </a:path>
            </a:pathLst>
          </a:custGeom>
          <a:blipFill>
            <a:blip r:embed="rId8"/>
            <a:stretch>
              <a:fillRect l="0" t="0" r="0" b="0"/>
            </a:stretch>
          </a:blipFill>
        </p:spPr>
      </p:sp>
      <p:sp>
        <p:nvSpPr>
          <p:cNvPr name="Freeform 6" id="6"/>
          <p:cNvSpPr/>
          <p:nvPr/>
        </p:nvSpPr>
        <p:spPr>
          <a:xfrm flipH="false" flipV="false" rot="0">
            <a:off x="11645581" y="4683954"/>
            <a:ext cx="5739032" cy="4574346"/>
          </a:xfrm>
          <a:custGeom>
            <a:avLst/>
            <a:gdLst/>
            <a:ahLst/>
            <a:cxnLst/>
            <a:rect r="r" b="b" t="t" l="l"/>
            <a:pathLst>
              <a:path h="4574346" w="5739032">
                <a:moveTo>
                  <a:pt x="0" y="0"/>
                </a:moveTo>
                <a:lnTo>
                  <a:pt x="5739032" y="0"/>
                </a:lnTo>
                <a:lnTo>
                  <a:pt x="5739032" y="4574346"/>
                </a:lnTo>
                <a:lnTo>
                  <a:pt x="0" y="4574346"/>
                </a:lnTo>
                <a:lnTo>
                  <a:pt x="0" y="0"/>
                </a:lnTo>
                <a:close/>
              </a:path>
            </a:pathLst>
          </a:custGeom>
          <a:blipFill>
            <a:blip r:embed="rId9"/>
            <a:stretch>
              <a:fillRect l="0" t="0" r="0" b="0"/>
            </a:stretch>
          </a:blipFill>
        </p:spPr>
      </p:sp>
      <p:sp>
        <p:nvSpPr>
          <p:cNvPr name="TextBox 7" id="7"/>
          <p:cNvSpPr txBox="true"/>
          <p:nvPr/>
        </p:nvSpPr>
        <p:spPr>
          <a:xfrm rot="0">
            <a:off x="1028700" y="1849911"/>
            <a:ext cx="8620080" cy="7448550"/>
          </a:xfrm>
          <a:prstGeom prst="rect">
            <a:avLst/>
          </a:prstGeom>
        </p:spPr>
        <p:txBody>
          <a:bodyPr anchor="t" rtlCol="false" tIns="0" lIns="0" bIns="0" rIns="0">
            <a:spAutoFit/>
          </a:bodyPr>
          <a:lstStyle/>
          <a:p>
            <a:pPr algn="l">
              <a:lnSpc>
                <a:spcPts val="4200"/>
              </a:lnSpc>
              <a:spcBef>
                <a:spcPct val="0"/>
              </a:spcBef>
            </a:pPr>
            <a:r>
              <a:rPr lang="en-US" sz="3000">
                <a:solidFill>
                  <a:srgbClr val="38B6FF"/>
                </a:solidFill>
                <a:latin typeface="IBM Plex Sans Condensed"/>
                <a:ea typeface="IBM Plex Sans Condensed"/>
                <a:cs typeface="IBM Plex Sans Condensed"/>
                <a:sym typeface="IBM Plex Sans Condensed"/>
              </a:rPr>
              <a:t>Object Chos</a:t>
            </a:r>
            <a:r>
              <a:rPr lang="en-US" sz="3000">
                <a:solidFill>
                  <a:srgbClr val="38B6FF"/>
                </a:solidFill>
                <a:latin typeface="IBM Plex Sans Condensed"/>
                <a:ea typeface="IBM Plex Sans Condensed"/>
                <a:cs typeface="IBM Plex Sans Condensed"/>
                <a:sym typeface="IBM Plex Sans Condensed"/>
              </a:rPr>
              <a:t>en: Rubik’s Cube</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Chosen because it has a strong geometric pattern and distinct features that should theoretically produce stable keypoints.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Despite being a good candidate, we found the method still failed.</a:t>
            </a:r>
          </a:p>
          <a:p>
            <a:pPr algn="l">
              <a:lnSpc>
                <a:spcPts val="4200"/>
              </a:lnSpc>
              <a:spcBef>
                <a:spcPct val="0"/>
              </a:spcBef>
            </a:pPr>
            <a:r>
              <a:rPr lang="en-US" sz="3000">
                <a:solidFill>
                  <a:srgbClr val="38B6FF"/>
                </a:solidFill>
                <a:latin typeface="IBM Plex Sans Condensed"/>
                <a:ea typeface="IBM Plex Sans Condensed"/>
                <a:cs typeface="IBM Plex Sans Condensed"/>
                <a:sym typeface="IBM Plex Sans Condensed"/>
              </a:rPr>
              <a:t>D</a:t>
            </a:r>
            <a:r>
              <a:rPr lang="en-US" sz="3000">
                <a:solidFill>
                  <a:srgbClr val="38B6FF"/>
                </a:solidFill>
                <a:latin typeface="IBM Plex Sans Condensed"/>
                <a:ea typeface="IBM Plex Sans Condensed"/>
                <a:cs typeface="IBM Plex Sans Condensed"/>
                <a:sym typeface="IBM Plex Sans Condensed"/>
              </a:rPr>
              <a:t>ataset Preparation:</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Manually annotated the Rubik’s cube using RoboFlow.</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Performed augmentation to expand dataset to 120 training images.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M</a:t>
            </a:r>
            <a:r>
              <a:rPr lang="en-US" sz="3000">
                <a:solidFill>
                  <a:srgbClr val="FFFFFF"/>
                </a:solidFill>
                <a:latin typeface="IBM Plex Sans Condensed"/>
                <a:ea typeface="IBM Plex Sans Condensed"/>
                <a:cs typeface="IBM Plex Sans Condensed"/>
                <a:sym typeface="IBM Plex Sans Condensed"/>
              </a:rPr>
              <a:t>anual annotation was extremely time-consuming, especially for fine keypoint definition.</a:t>
            </a:r>
          </a:p>
          <a:p>
            <a:pPr algn="l">
              <a:lnSpc>
                <a:spcPts val="4200"/>
              </a:lnSpc>
              <a:spcBef>
                <a:spcPct val="0"/>
              </a:spcBef>
            </a:pPr>
          </a:p>
        </p:txBody>
      </p:sp>
      <p:sp>
        <p:nvSpPr>
          <p:cNvPr name="TextBox 8" id="8"/>
          <p:cNvSpPr txBox="true"/>
          <p:nvPr/>
        </p:nvSpPr>
        <p:spPr>
          <a:xfrm rot="0">
            <a:off x="1028700" y="704792"/>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Keypoint Detection: Experimental Setup</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0720"/>
            <a:ext cx="16230600" cy="873125"/>
          </a:xfrm>
          <a:prstGeom prst="rect">
            <a:avLst/>
          </a:prstGeom>
        </p:spPr>
        <p:txBody>
          <a:bodyPr anchor="t" rtlCol="false" tIns="0" lIns="0" bIns="0" rIns="0">
            <a:spAutoFit/>
          </a:bodyPr>
          <a:lstStyle/>
          <a:p>
            <a:pPr algn="just">
              <a:lnSpc>
                <a:spcPts val="7000"/>
              </a:lnSpc>
              <a:spcBef>
                <a:spcPct val="0"/>
              </a:spcBef>
            </a:pPr>
            <a:r>
              <a:rPr lang="en-US" sz="5000">
                <a:gradFill>
                  <a:gsLst>
                    <a:gs pos="0">
                      <a:srgbClr val="A6A6A6">
                        <a:alpha val="100000"/>
                      </a:srgbClr>
                    </a:gs>
                    <a:gs pos="100000">
                      <a:srgbClr val="FFFFFF">
                        <a:alpha val="100000"/>
                      </a:srgbClr>
                    </a:gs>
                  </a:gsLst>
                  <a:lin ang="0"/>
                </a:gradFill>
                <a:latin typeface="Neue Machina"/>
                <a:ea typeface="Neue Machina"/>
                <a:cs typeface="Neue Machina"/>
                <a:sym typeface="Neue Machina"/>
              </a:rPr>
              <a:t>Keypoint Detection: Training Results</a:t>
            </a:r>
          </a:p>
        </p:txBody>
      </p:sp>
      <p:sp>
        <p:nvSpPr>
          <p:cNvPr name="TextBox 6" id="6"/>
          <p:cNvSpPr txBox="true"/>
          <p:nvPr/>
        </p:nvSpPr>
        <p:spPr>
          <a:xfrm rot="0">
            <a:off x="1028700" y="1374281"/>
            <a:ext cx="16230600" cy="8515350"/>
          </a:xfrm>
          <a:prstGeom prst="rect">
            <a:avLst/>
          </a:prstGeom>
        </p:spPr>
        <p:txBody>
          <a:bodyPr anchor="t" rtlCol="false" tIns="0" lIns="0" bIns="0" rIns="0">
            <a:spAutoFit/>
          </a:bodyPr>
          <a:lstStyle/>
          <a:p>
            <a:pPr algn="l">
              <a:lnSpc>
                <a:spcPts val="4200"/>
              </a:lnSpc>
            </a:pPr>
            <a:r>
              <a:rPr lang="en-US" sz="3000">
                <a:solidFill>
                  <a:srgbClr val="38B6FF"/>
                </a:solidFill>
                <a:latin typeface="IBM Plex Sans Condensed"/>
                <a:ea typeface="IBM Plex Sans Condensed"/>
                <a:cs typeface="IBM Plex Sans Condensed"/>
                <a:sym typeface="IBM Plex Sans Condensed"/>
              </a:rPr>
              <a:t>Action</a:t>
            </a:r>
          </a:p>
          <a:p>
            <a:pPr algn="l">
              <a:lnSpc>
                <a:spcPts val="4200"/>
              </a:lnSpc>
            </a:pPr>
            <a:r>
              <a:rPr lang="en-US" sz="3000">
                <a:solidFill>
                  <a:srgbClr val="FFFFFF"/>
                </a:solidFill>
                <a:latin typeface="IBM Plex Sans Condensed"/>
                <a:ea typeface="IBM Plex Sans Condensed"/>
                <a:cs typeface="IBM Plex Sans Condensed"/>
                <a:sym typeface="IBM Plex Sans Condensed"/>
              </a:rPr>
              <a:t>We trained the keypoint model on our Rubik’s Cube dataset, but both detection and pose estimation performed poorly.</a:t>
            </a:r>
          </a:p>
          <a:p>
            <a:pPr algn="l">
              <a:lnSpc>
                <a:spcPts val="4200"/>
              </a:lnSpc>
            </a:pPr>
            <a:r>
              <a:rPr lang="en-US" sz="3000">
                <a:solidFill>
                  <a:srgbClr val="38B6FF"/>
                </a:solidFill>
                <a:latin typeface="IBM Plex Sans Condensed"/>
                <a:ea typeface="IBM Plex Sans Condensed"/>
                <a:cs typeface="IBM Plex Sans Condensed"/>
                <a:sym typeface="IBM Plex Sans Condensed"/>
              </a:rPr>
              <a:t>Detection Outcome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The model frequently misidentified unrelated objects as the Rubik’s cube.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Bounding box predictions were inconsistent and unstable across test images.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The model demonstrated clear signs of overfitting to the small dataset.</a:t>
            </a:r>
          </a:p>
          <a:p>
            <a:pPr algn="l">
              <a:lnSpc>
                <a:spcPts val="4200"/>
              </a:lnSpc>
            </a:pPr>
            <a:r>
              <a:rPr lang="en-US" sz="3000">
                <a:solidFill>
                  <a:srgbClr val="38B6FF"/>
                </a:solidFill>
                <a:latin typeface="IBM Plex Sans Condensed"/>
                <a:ea typeface="IBM Plex Sans Condensed"/>
                <a:cs typeface="IBM Plex Sans Condensed"/>
                <a:sym typeface="IBM Plex Sans Condensed"/>
              </a:rPr>
              <a:t>Keypoint/Pose Outcome</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The pose/keypoint branch failed to learn meaningful geometric patterns.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F1, precision, and recall scores for pose estimation were near-zero across all thresholds.</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Even in cases where the cube was detected, the predicted pose was completely inaccurate.</a:t>
            </a:r>
          </a:p>
          <a:p>
            <a:pPr algn="l">
              <a:lnSpc>
                <a:spcPts val="4200"/>
              </a:lnSpc>
            </a:pPr>
            <a:r>
              <a:rPr lang="en-US" sz="3000">
                <a:solidFill>
                  <a:srgbClr val="38B6FF"/>
                </a:solidFill>
                <a:latin typeface="IBM Plex Sans Condensed"/>
                <a:ea typeface="IBM Plex Sans Condensed"/>
                <a:cs typeface="IBM Plex Sans Condensed"/>
                <a:sym typeface="IBM Plex Sans Condensed"/>
              </a:rPr>
              <a:t>Why This Happened</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120 images (even with augmentation) is far too small for pose learning.</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Rubik’s cube has complex, repeating patterns, causing confusion.</a:t>
            </a:r>
          </a:p>
          <a:p>
            <a:pPr algn="l" marL="647700" indent="-323850" lvl="1">
              <a:lnSpc>
                <a:spcPts val="4200"/>
              </a:lnSpc>
              <a:buFont typeface="Arial"/>
              <a:buChar char="•"/>
            </a:pPr>
            <a:r>
              <a:rPr lang="en-US" sz="3000">
                <a:solidFill>
                  <a:srgbClr val="FFFFFF"/>
                </a:solidFill>
                <a:latin typeface="IBM Plex Sans Condensed"/>
                <a:ea typeface="IBM Plex Sans Condensed"/>
                <a:cs typeface="IBM Plex Sans Condensed"/>
                <a:sym typeface="IBM Plex Sans Condensed"/>
              </a:rPr>
              <a:t>Manual annotation errors accumulate quickly in pose estimation tasks.</a:t>
            </a:r>
          </a:p>
          <a:p>
            <a:pPr algn="l" marL="647700" indent="-323850" lvl="1">
              <a:lnSpc>
                <a:spcPts val="4200"/>
              </a:lnSpc>
              <a:spcBef>
                <a:spcPct val="0"/>
              </a:spcBef>
              <a:buFont typeface="Arial"/>
              <a:buChar char="•"/>
            </a:pPr>
            <a:r>
              <a:rPr lang="en-US" sz="3000">
                <a:solidFill>
                  <a:srgbClr val="FFFFFF"/>
                </a:solidFill>
                <a:latin typeface="IBM Plex Sans Condensed"/>
                <a:ea typeface="IBM Plex Sans Condensed"/>
                <a:cs typeface="IBM Plex Sans Condensed"/>
                <a:sym typeface="IBM Plex Sans Condensed"/>
              </a:rPr>
              <a:t>YOLO’s keypoint head requires highly varied data to learn stable correspondences.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40257">
            <a:off x="-3647533" y="-1217865"/>
            <a:ext cx="18622487" cy="18622487"/>
          </a:xfrm>
          <a:custGeom>
            <a:avLst/>
            <a:gdLst/>
            <a:ahLst/>
            <a:cxnLst/>
            <a:rect r="r" b="b" t="t" l="l"/>
            <a:pathLst>
              <a:path h="18622487" w="18622487">
                <a:moveTo>
                  <a:pt x="0" y="0"/>
                </a:moveTo>
                <a:lnTo>
                  <a:pt x="18622486" y="0"/>
                </a:lnTo>
                <a:lnTo>
                  <a:pt x="18622486" y="18622487"/>
                </a:lnTo>
                <a:lnTo>
                  <a:pt x="0" y="1862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40257">
            <a:off x="-1370050" y="-2131851"/>
            <a:ext cx="15641060" cy="15641060"/>
          </a:xfrm>
          <a:custGeom>
            <a:avLst/>
            <a:gdLst/>
            <a:ahLst/>
            <a:cxnLst/>
            <a:rect r="r" b="b" t="t" l="l"/>
            <a:pathLst>
              <a:path h="15641060" w="15641060">
                <a:moveTo>
                  <a:pt x="0" y="0"/>
                </a:moveTo>
                <a:lnTo>
                  <a:pt x="15641061" y="0"/>
                </a:lnTo>
                <a:lnTo>
                  <a:pt x="15641061" y="15641060"/>
                </a:lnTo>
                <a:lnTo>
                  <a:pt x="0" y="15641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40257">
            <a:off x="-465384" y="-3401096"/>
            <a:ext cx="15083864" cy="15083864"/>
          </a:xfrm>
          <a:custGeom>
            <a:avLst/>
            <a:gdLst/>
            <a:ahLst/>
            <a:cxnLst/>
            <a:rect r="r" b="b" t="t" l="l"/>
            <a:pathLst>
              <a:path h="15083864" w="15083864">
                <a:moveTo>
                  <a:pt x="0" y="0"/>
                </a:moveTo>
                <a:lnTo>
                  <a:pt x="15083863" y="0"/>
                </a:lnTo>
                <a:lnTo>
                  <a:pt x="15083863" y="15083864"/>
                </a:lnTo>
                <a:lnTo>
                  <a:pt x="0" y="15083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18234" y="1238972"/>
            <a:ext cx="6293086" cy="4192768"/>
          </a:xfrm>
          <a:custGeom>
            <a:avLst/>
            <a:gdLst/>
            <a:ahLst/>
            <a:cxnLst/>
            <a:rect r="r" b="b" t="t" l="l"/>
            <a:pathLst>
              <a:path h="4192768" w="6293086">
                <a:moveTo>
                  <a:pt x="0" y="0"/>
                </a:moveTo>
                <a:lnTo>
                  <a:pt x="6293085" y="0"/>
                </a:lnTo>
                <a:lnTo>
                  <a:pt x="6293085" y="4192768"/>
                </a:lnTo>
                <a:lnTo>
                  <a:pt x="0" y="4192768"/>
                </a:lnTo>
                <a:lnTo>
                  <a:pt x="0" y="0"/>
                </a:lnTo>
                <a:close/>
              </a:path>
            </a:pathLst>
          </a:custGeom>
          <a:blipFill>
            <a:blip r:embed="rId8"/>
            <a:stretch>
              <a:fillRect l="0" t="0" r="0" b="0"/>
            </a:stretch>
          </a:blipFill>
        </p:spPr>
      </p:sp>
      <p:sp>
        <p:nvSpPr>
          <p:cNvPr name="Freeform 6" id="6"/>
          <p:cNvSpPr/>
          <p:nvPr/>
        </p:nvSpPr>
        <p:spPr>
          <a:xfrm flipH="false" flipV="false" rot="0">
            <a:off x="9794374" y="1238972"/>
            <a:ext cx="6422845" cy="4192768"/>
          </a:xfrm>
          <a:custGeom>
            <a:avLst/>
            <a:gdLst/>
            <a:ahLst/>
            <a:cxnLst/>
            <a:rect r="r" b="b" t="t" l="l"/>
            <a:pathLst>
              <a:path h="4192768" w="6422845">
                <a:moveTo>
                  <a:pt x="0" y="0"/>
                </a:moveTo>
                <a:lnTo>
                  <a:pt x="6422845" y="0"/>
                </a:lnTo>
                <a:lnTo>
                  <a:pt x="6422845" y="4192768"/>
                </a:lnTo>
                <a:lnTo>
                  <a:pt x="0" y="4192768"/>
                </a:lnTo>
                <a:lnTo>
                  <a:pt x="0" y="0"/>
                </a:lnTo>
                <a:close/>
              </a:path>
            </a:pathLst>
          </a:custGeom>
          <a:blipFill>
            <a:blip r:embed="rId9"/>
            <a:stretch>
              <a:fillRect l="0" t="-2061" r="0" b="0"/>
            </a:stretch>
          </a:blipFill>
        </p:spPr>
      </p:sp>
      <p:sp>
        <p:nvSpPr>
          <p:cNvPr name="Freeform 7" id="7"/>
          <p:cNvSpPr/>
          <p:nvPr/>
        </p:nvSpPr>
        <p:spPr>
          <a:xfrm flipH="false" flipV="false" rot="0">
            <a:off x="870092" y="5781511"/>
            <a:ext cx="6293086" cy="4192768"/>
          </a:xfrm>
          <a:custGeom>
            <a:avLst/>
            <a:gdLst/>
            <a:ahLst/>
            <a:cxnLst/>
            <a:rect r="r" b="b" t="t" l="l"/>
            <a:pathLst>
              <a:path h="4192768" w="6293086">
                <a:moveTo>
                  <a:pt x="0" y="0"/>
                </a:moveTo>
                <a:lnTo>
                  <a:pt x="6293086" y="0"/>
                </a:lnTo>
                <a:lnTo>
                  <a:pt x="6293086" y="4192768"/>
                </a:lnTo>
                <a:lnTo>
                  <a:pt x="0" y="4192768"/>
                </a:lnTo>
                <a:lnTo>
                  <a:pt x="0" y="0"/>
                </a:lnTo>
                <a:close/>
              </a:path>
            </a:pathLst>
          </a:custGeom>
          <a:blipFill>
            <a:blip r:embed="rId10"/>
            <a:stretch>
              <a:fillRect l="0" t="0" r="0" b="0"/>
            </a:stretch>
          </a:blipFill>
        </p:spPr>
      </p:sp>
      <p:sp>
        <p:nvSpPr>
          <p:cNvPr name="Freeform 8" id="8"/>
          <p:cNvSpPr/>
          <p:nvPr/>
        </p:nvSpPr>
        <p:spPr>
          <a:xfrm flipH="false" flipV="false" rot="0">
            <a:off x="11895221" y="5781511"/>
            <a:ext cx="5527343" cy="4192768"/>
          </a:xfrm>
          <a:custGeom>
            <a:avLst/>
            <a:gdLst/>
            <a:ahLst/>
            <a:cxnLst/>
            <a:rect r="r" b="b" t="t" l="l"/>
            <a:pathLst>
              <a:path h="4192768" w="5527343">
                <a:moveTo>
                  <a:pt x="0" y="0"/>
                </a:moveTo>
                <a:lnTo>
                  <a:pt x="5527343" y="0"/>
                </a:lnTo>
                <a:lnTo>
                  <a:pt x="5527343" y="4192768"/>
                </a:lnTo>
                <a:lnTo>
                  <a:pt x="0" y="4192768"/>
                </a:lnTo>
                <a:lnTo>
                  <a:pt x="0" y="0"/>
                </a:lnTo>
                <a:close/>
              </a:path>
            </a:pathLst>
          </a:custGeom>
          <a:blipFill>
            <a:blip r:embed="rId11"/>
            <a:stretch>
              <a:fillRect l="0" t="0" r="-1140" b="0"/>
            </a:stretch>
          </a:blipFill>
        </p:spPr>
      </p:sp>
      <p:sp>
        <p:nvSpPr>
          <p:cNvPr name="TextBox 9" id="9"/>
          <p:cNvSpPr txBox="true"/>
          <p:nvPr/>
        </p:nvSpPr>
        <p:spPr>
          <a:xfrm rot="0">
            <a:off x="870092" y="174625"/>
            <a:ext cx="16230600" cy="854075"/>
          </a:xfrm>
          <a:prstGeom prst="rect">
            <a:avLst/>
          </a:prstGeom>
        </p:spPr>
        <p:txBody>
          <a:bodyPr anchor="t" rtlCol="false" tIns="0" lIns="0" bIns="0" rIns="0">
            <a:spAutoFit/>
          </a:bodyPr>
          <a:lstStyle/>
          <a:p>
            <a:pPr algn="just">
              <a:lnSpc>
                <a:spcPts val="7000"/>
              </a:lnSpc>
              <a:spcBef>
                <a:spcPct val="0"/>
              </a:spcBef>
            </a:pPr>
            <a:r>
              <a:rPr lang="en-US" b="true" sz="5000">
                <a:gradFill>
                  <a:gsLst>
                    <a:gs pos="0">
                      <a:srgbClr val="A6A6A6">
                        <a:alpha val="100000"/>
                      </a:srgbClr>
                    </a:gs>
                    <a:gs pos="100000">
                      <a:srgbClr val="FFFFFF">
                        <a:alpha val="100000"/>
                      </a:srgbClr>
                    </a:gs>
                  </a:gsLst>
                  <a:lin ang="0"/>
                </a:gradFill>
                <a:latin typeface="IBM Plex Sans Condensed Bold"/>
                <a:ea typeface="IBM Plex Sans Condensed Bold"/>
                <a:cs typeface="IBM Plex Sans Condensed Bold"/>
                <a:sym typeface="IBM Plex Sans Condensed Bold"/>
              </a:rPr>
              <a:t>Keypoint Detection: Training Results</a:t>
            </a:r>
          </a:p>
        </p:txBody>
      </p:sp>
      <p:sp>
        <p:nvSpPr>
          <p:cNvPr name="TextBox 10" id="10"/>
          <p:cNvSpPr txBox="true"/>
          <p:nvPr/>
        </p:nvSpPr>
        <p:spPr>
          <a:xfrm rot="0">
            <a:off x="7522074" y="6539231"/>
            <a:ext cx="4014250" cy="2629703"/>
          </a:xfrm>
          <a:prstGeom prst="rect">
            <a:avLst/>
          </a:prstGeom>
        </p:spPr>
        <p:txBody>
          <a:bodyPr anchor="t" rtlCol="false" tIns="0" lIns="0" bIns="0" rIns="0">
            <a:spAutoFit/>
          </a:bodyPr>
          <a:lstStyle/>
          <a:p>
            <a:pPr algn="l">
              <a:lnSpc>
                <a:spcPts val="4185"/>
              </a:lnSpc>
              <a:spcBef>
                <a:spcPct val="0"/>
              </a:spcBef>
            </a:pPr>
            <a:r>
              <a:rPr lang="en-US" sz="2989">
                <a:solidFill>
                  <a:srgbClr val="FFFFFF"/>
                </a:solidFill>
                <a:latin typeface="IBM Plex Sans Condensed"/>
                <a:ea typeface="IBM Plex Sans Condensed"/>
                <a:cs typeface="IBM Plex Sans Condensed"/>
                <a:sym typeface="IBM Plex Sans Condensed"/>
              </a:rPr>
              <a:t>Both detection and pose estimation showed poor generalization, with many false positives and near-zero pose accuracy.</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DAG7CBYGElo</dc:identifier>
  <dcterms:modified xsi:type="dcterms:W3CDTF">2011-08-01T06:04:30Z</dcterms:modified>
  <cp:revision>1</cp:revision>
  <dc:title>Purple and Black Gradient Marketing Presentation</dc:title>
</cp:coreProperties>
</file>